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0"/>
  </p:notesMasterIdLst>
  <p:handoutMasterIdLst>
    <p:handoutMasterId r:id="rId41"/>
  </p:handoutMasterIdLst>
  <p:sldIdLst>
    <p:sldId id="277" r:id="rId2"/>
    <p:sldId id="268" r:id="rId3"/>
    <p:sldId id="278" r:id="rId4"/>
    <p:sldId id="303" r:id="rId5"/>
    <p:sldId id="279" r:id="rId6"/>
    <p:sldId id="280" r:id="rId7"/>
    <p:sldId id="316" r:id="rId8"/>
    <p:sldId id="311" r:id="rId9"/>
    <p:sldId id="281" r:id="rId10"/>
    <p:sldId id="282" r:id="rId11"/>
    <p:sldId id="283" r:id="rId12"/>
    <p:sldId id="284" r:id="rId13"/>
    <p:sldId id="319" r:id="rId14"/>
    <p:sldId id="286" r:id="rId15"/>
    <p:sldId id="302" r:id="rId16"/>
    <p:sldId id="287" r:id="rId17"/>
    <p:sldId id="289" r:id="rId18"/>
    <p:sldId id="288" r:id="rId19"/>
    <p:sldId id="290" r:id="rId20"/>
    <p:sldId id="312" r:id="rId21"/>
    <p:sldId id="291" r:id="rId22"/>
    <p:sldId id="292" r:id="rId23"/>
    <p:sldId id="318" r:id="rId24"/>
    <p:sldId id="293" r:id="rId25"/>
    <p:sldId id="304" r:id="rId26"/>
    <p:sldId id="306" r:id="rId27"/>
    <p:sldId id="307" r:id="rId28"/>
    <p:sldId id="308" r:id="rId29"/>
    <p:sldId id="294" r:id="rId30"/>
    <p:sldId id="309" r:id="rId31"/>
    <p:sldId id="295" r:id="rId32"/>
    <p:sldId id="310" r:id="rId33"/>
    <p:sldId id="296" r:id="rId34"/>
    <p:sldId id="317" r:id="rId35"/>
    <p:sldId id="314" r:id="rId36"/>
    <p:sldId id="313" r:id="rId37"/>
    <p:sldId id="320" r:id="rId38"/>
    <p:sldId id="31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78"/>
            <p14:sldId id="303"/>
            <p14:sldId id="279"/>
            <p14:sldId id="280"/>
            <p14:sldId id="316"/>
            <p14:sldId id="311"/>
            <p14:sldId id="281"/>
            <p14:sldId id="282"/>
            <p14:sldId id="283"/>
            <p14:sldId id="284"/>
            <p14:sldId id="319"/>
            <p14:sldId id="286"/>
            <p14:sldId id="302"/>
            <p14:sldId id="287"/>
            <p14:sldId id="289"/>
            <p14:sldId id="288"/>
            <p14:sldId id="290"/>
            <p14:sldId id="312"/>
            <p14:sldId id="291"/>
            <p14:sldId id="292"/>
            <p14:sldId id="318"/>
            <p14:sldId id="293"/>
            <p14:sldId id="304"/>
            <p14:sldId id="306"/>
            <p14:sldId id="307"/>
            <p14:sldId id="308"/>
          </p14:sldIdLst>
        </p14:section>
        <p14:section name="Untitled Section" id="{35542D88-5274-4946-AED5-A136C690C6D3}">
          <p14:sldIdLst>
            <p14:sldId id="294"/>
            <p14:sldId id="309"/>
            <p14:sldId id="295"/>
            <p14:sldId id="310"/>
            <p14:sldId id="296"/>
            <p14:sldId id="317"/>
            <p14:sldId id="314"/>
            <p14:sldId id="313"/>
            <p14:sldId id="320"/>
            <p14:sldId id="31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6163" autoAdjust="0"/>
  </p:normalViewPr>
  <p:slideViewPr>
    <p:cSldViewPr snapToGrid="0">
      <p:cViewPr varScale="1">
        <p:scale>
          <a:sx n="82" d="100"/>
          <a:sy n="82" d="100"/>
        </p:scale>
        <p:origin x="130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1" d="100"/>
          <a:sy n="61" d="100"/>
        </p:scale>
        <p:origin x="2390"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F1F6FB-822B-4453-BF3A-E06041B0AC91}" type="datetime1">
              <a:rPr lang="en-CA" smtClean="0"/>
              <a:t>2023-04-13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01E13E-FC60-43F5-8A3D-E82130EC4FAE}" type="datetime1">
              <a:rPr lang="en-CA" smtClean="0"/>
              <a:t>2023-04-13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
        <p:nvSpPr>
          <p:cNvPr id="5" name="Date Placeholder 4">
            <a:extLst>
              <a:ext uri="{FF2B5EF4-FFF2-40B4-BE49-F238E27FC236}">
                <a16:creationId xmlns:a16="http://schemas.microsoft.com/office/drawing/2014/main" id="{4F30E8C2-470E-B0DA-08C2-2EF632475B09}"/>
              </a:ext>
            </a:extLst>
          </p:cNvPr>
          <p:cNvSpPr>
            <a:spLocks noGrp="1"/>
          </p:cNvSpPr>
          <p:nvPr>
            <p:ph type="dt" idx="1"/>
          </p:nvPr>
        </p:nvSpPr>
        <p:spPr/>
        <p:txBody>
          <a:bodyPr/>
          <a:lstStyle/>
          <a:p>
            <a:fld id="{BB60406E-1521-49DC-80B4-C7D59810B325}" type="datetime1">
              <a:rPr lang="en-CA" smtClean="0"/>
              <a:t>2023-04-13</a:t>
            </a:fld>
            <a:endParaRPr lang="en-CA"/>
          </a:p>
        </p:txBody>
      </p:sp>
    </p:spTree>
    <p:extLst>
      <p:ext uri="{BB962C8B-B14F-4D97-AF65-F5344CB8AC3E}">
        <p14:creationId xmlns:p14="http://schemas.microsoft.com/office/powerpoint/2010/main" val="2755014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2AE5CAE6-AEB4-4F41-9D5B-2AE2DC402F13}" type="datetime1">
              <a:rPr lang="en-CA" smtClean="0"/>
              <a:t>2023-04-13</a:t>
            </a:fld>
            <a:endParaRPr lang="en-CA"/>
          </a:p>
        </p:txBody>
      </p:sp>
    </p:spTree>
    <p:extLst>
      <p:ext uri="{BB962C8B-B14F-4D97-AF65-F5344CB8AC3E}">
        <p14:creationId xmlns:p14="http://schemas.microsoft.com/office/powerpoint/2010/main" val="3039052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DB7E4F63-C8F9-4196-B35E-F168A15A8BF4}" type="datetime1">
              <a:rPr lang="en-CA" smtClean="0"/>
              <a:t>2023-04-13</a:t>
            </a:fld>
            <a:endParaRPr lang="en-CA"/>
          </a:p>
        </p:txBody>
      </p:sp>
    </p:spTree>
    <p:extLst>
      <p:ext uri="{BB962C8B-B14F-4D97-AF65-F5344CB8AC3E}">
        <p14:creationId xmlns:p14="http://schemas.microsoft.com/office/powerpoint/2010/main" val="3744881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17</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74ECE106-ABFF-4EA0-84BA-92B742013A65}" type="datetime1">
              <a:rPr lang="en-CA" smtClean="0"/>
              <a:t>2023-04-13</a:t>
            </a:fld>
            <a:endParaRPr lang="en-CA"/>
          </a:p>
        </p:txBody>
      </p:sp>
    </p:spTree>
    <p:extLst>
      <p:ext uri="{BB962C8B-B14F-4D97-AF65-F5344CB8AC3E}">
        <p14:creationId xmlns:p14="http://schemas.microsoft.com/office/powerpoint/2010/main" val="927131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18</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393FC169-7029-4743-9A9D-4E4A90B8C9CF}" type="datetime1">
              <a:rPr lang="en-CA" smtClean="0"/>
              <a:t>2023-04-13</a:t>
            </a:fld>
            <a:endParaRPr lang="en-CA"/>
          </a:p>
        </p:txBody>
      </p:sp>
    </p:spTree>
    <p:extLst>
      <p:ext uri="{BB962C8B-B14F-4D97-AF65-F5344CB8AC3E}">
        <p14:creationId xmlns:p14="http://schemas.microsoft.com/office/powerpoint/2010/main" val="514010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19</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3D81037E-E731-4FF3-882F-49C03B8AC42A}" type="datetime1">
              <a:rPr lang="en-CA" smtClean="0"/>
              <a:t>2023-04-13</a:t>
            </a:fld>
            <a:endParaRPr lang="en-CA"/>
          </a:p>
        </p:txBody>
      </p:sp>
    </p:spTree>
    <p:extLst>
      <p:ext uri="{BB962C8B-B14F-4D97-AF65-F5344CB8AC3E}">
        <p14:creationId xmlns:p14="http://schemas.microsoft.com/office/powerpoint/2010/main" val="632486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20</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EC90EFD7-D611-412D-8D8A-DEA6AED30DB9}" type="datetime1">
              <a:rPr lang="en-CA" smtClean="0"/>
              <a:t>2023-04-13</a:t>
            </a:fld>
            <a:endParaRPr lang="en-CA"/>
          </a:p>
        </p:txBody>
      </p:sp>
    </p:spTree>
    <p:extLst>
      <p:ext uri="{BB962C8B-B14F-4D97-AF65-F5344CB8AC3E}">
        <p14:creationId xmlns:p14="http://schemas.microsoft.com/office/powerpoint/2010/main" val="1021723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21</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4D838797-ACFA-4475-8E12-A99D267372DF}" type="datetime1">
              <a:rPr lang="en-CA" smtClean="0"/>
              <a:t>2023-04-13</a:t>
            </a:fld>
            <a:endParaRPr lang="en-CA"/>
          </a:p>
        </p:txBody>
      </p:sp>
    </p:spTree>
    <p:extLst>
      <p:ext uri="{BB962C8B-B14F-4D97-AF65-F5344CB8AC3E}">
        <p14:creationId xmlns:p14="http://schemas.microsoft.com/office/powerpoint/2010/main" val="2646170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22</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5169DA29-013F-4B0B-87F9-11BF59368EC1}" type="datetime1">
              <a:rPr lang="en-CA" smtClean="0"/>
              <a:t>2023-04-13</a:t>
            </a:fld>
            <a:endParaRPr lang="en-CA"/>
          </a:p>
        </p:txBody>
      </p:sp>
    </p:spTree>
    <p:extLst>
      <p:ext uri="{BB962C8B-B14F-4D97-AF65-F5344CB8AC3E}">
        <p14:creationId xmlns:p14="http://schemas.microsoft.com/office/powerpoint/2010/main" val="3080799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23</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BACAF82A-EDEA-4B2A-8E5E-B8ACD74920E6}" type="datetime1">
              <a:rPr lang="en-CA" smtClean="0"/>
              <a:t>2023-04-13</a:t>
            </a:fld>
            <a:endParaRPr lang="en-CA"/>
          </a:p>
        </p:txBody>
      </p:sp>
    </p:spTree>
    <p:extLst>
      <p:ext uri="{BB962C8B-B14F-4D97-AF65-F5344CB8AC3E}">
        <p14:creationId xmlns:p14="http://schemas.microsoft.com/office/powerpoint/2010/main" val="776842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24</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5CA623C3-980C-4C48-90F3-DA61B46A43C0}" type="datetime1">
              <a:rPr lang="en-CA" smtClean="0"/>
              <a:t>2023-04-13</a:t>
            </a:fld>
            <a:endParaRPr lang="en-CA"/>
          </a:p>
        </p:txBody>
      </p:sp>
    </p:spTree>
    <p:extLst>
      <p:ext uri="{BB962C8B-B14F-4D97-AF65-F5344CB8AC3E}">
        <p14:creationId xmlns:p14="http://schemas.microsoft.com/office/powerpoint/2010/main" val="337992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
        <p:nvSpPr>
          <p:cNvPr id="5" name="Date Placeholder 4">
            <a:extLst>
              <a:ext uri="{FF2B5EF4-FFF2-40B4-BE49-F238E27FC236}">
                <a16:creationId xmlns:a16="http://schemas.microsoft.com/office/drawing/2014/main" id="{4F30E8C2-470E-B0DA-08C2-2EF632475B09}"/>
              </a:ext>
            </a:extLst>
          </p:cNvPr>
          <p:cNvSpPr>
            <a:spLocks noGrp="1"/>
          </p:cNvSpPr>
          <p:nvPr>
            <p:ph type="dt" idx="1"/>
          </p:nvPr>
        </p:nvSpPr>
        <p:spPr/>
        <p:txBody>
          <a:bodyPr/>
          <a:lstStyle/>
          <a:p>
            <a:fld id="{C6B2E19F-BDFB-4C0D-B730-C0F94193C4FA}" type="datetime1">
              <a:rPr lang="en-CA" smtClean="0"/>
              <a:t>2023-04-13</a:t>
            </a:fld>
            <a:endParaRPr lang="en-CA"/>
          </a:p>
        </p:txBody>
      </p:sp>
    </p:spTree>
    <p:extLst>
      <p:ext uri="{BB962C8B-B14F-4D97-AF65-F5344CB8AC3E}">
        <p14:creationId xmlns:p14="http://schemas.microsoft.com/office/powerpoint/2010/main" val="239930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25</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029FC7AE-5B3A-4833-9229-F54E49EB96FD}" type="datetime1">
              <a:rPr lang="en-CA" smtClean="0"/>
              <a:t>2023-04-13</a:t>
            </a:fld>
            <a:endParaRPr lang="en-CA"/>
          </a:p>
        </p:txBody>
      </p:sp>
    </p:spTree>
    <p:extLst>
      <p:ext uri="{BB962C8B-B14F-4D97-AF65-F5344CB8AC3E}">
        <p14:creationId xmlns:p14="http://schemas.microsoft.com/office/powerpoint/2010/main" val="2268754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26</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F079FB14-027A-43EA-AB42-524966C20A3D}" type="datetime1">
              <a:rPr lang="en-CA" smtClean="0"/>
              <a:t>2023-04-13</a:t>
            </a:fld>
            <a:endParaRPr lang="en-CA"/>
          </a:p>
        </p:txBody>
      </p:sp>
    </p:spTree>
    <p:extLst>
      <p:ext uri="{BB962C8B-B14F-4D97-AF65-F5344CB8AC3E}">
        <p14:creationId xmlns:p14="http://schemas.microsoft.com/office/powerpoint/2010/main" val="714501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27</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7A5D0541-8E5D-4051-99E1-59BA74630A89}" type="datetime1">
              <a:rPr lang="en-CA" smtClean="0"/>
              <a:t>2023-04-13</a:t>
            </a:fld>
            <a:endParaRPr lang="en-CA"/>
          </a:p>
        </p:txBody>
      </p:sp>
    </p:spTree>
    <p:extLst>
      <p:ext uri="{BB962C8B-B14F-4D97-AF65-F5344CB8AC3E}">
        <p14:creationId xmlns:p14="http://schemas.microsoft.com/office/powerpoint/2010/main" val="3190618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28</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129DCEFC-9634-401D-A56F-975887A5DD90}" type="datetime1">
              <a:rPr lang="en-CA" smtClean="0"/>
              <a:t>2023-04-13</a:t>
            </a:fld>
            <a:endParaRPr lang="en-CA"/>
          </a:p>
        </p:txBody>
      </p:sp>
    </p:spTree>
    <p:extLst>
      <p:ext uri="{BB962C8B-B14F-4D97-AF65-F5344CB8AC3E}">
        <p14:creationId xmlns:p14="http://schemas.microsoft.com/office/powerpoint/2010/main" val="33776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29</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D3C06E9D-1B26-4726-83A9-6B40AD94DD4E}" type="datetime1">
              <a:rPr lang="en-CA" smtClean="0"/>
              <a:t>2023-04-13</a:t>
            </a:fld>
            <a:endParaRPr lang="en-CA"/>
          </a:p>
        </p:txBody>
      </p:sp>
    </p:spTree>
    <p:extLst>
      <p:ext uri="{BB962C8B-B14F-4D97-AF65-F5344CB8AC3E}">
        <p14:creationId xmlns:p14="http://schemas.microsoft.com/office/powerpoint/2010/main" val="4290502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30</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6C9CABD9-E087-402B-BC30-60211021ABE5}" type="datetime1">
              <a:rPr lang="en-CA" smtClean="0"/>
              <a:t>2023-04-13</a:t>
            </a:fld>
            <a:endParaRPr lang="en-CA"/>
          </a:p>
        </p:txBody>
      </p:sp>
    </p:spTree>
    <p:extLst>
      <p:ext uri="{BB962C8B-B14F-4D97-AF65-F5344CB8AC3E}">
        <p14:creationId xmlns:p14="http://schemas.microsoft.com/office/powerpoint/2010/main" val="1836893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31</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9E9D7731-F610-4F67-B691-13BD520250EB}" type="datetime1">
              <a:rPr lang="en-CA" smtClean="0"/>
              <a:t>2023-04-13</a:t>
            </a:fld>
            <a:endParaRPr lang="en-CA"/>
          </a:p>
        </p:txBody>
      </p:sp>
    </p:spTree>
    <p:extLst>
      <p:ext uri="{BB962C8B-B14F-4D97-AF65-F5344CB8AC3E}">
        <p14:creationId xmlns:p14="http://schemas.microsoft.com/office/powerpoint/2010/main" val="2970625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32</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C4FF8C5F-844B-45E1-A09F-41ED117D2996}" type="datetime1">
              <a:rPr lang="en-CA" smtClean="0"/>
              <a:t>2023-04-13</a:t>
            </a:fld>
            <a:endParaRPr lang="en-CA"/>
          </a:p>
        </p:txBody>
      </p:sp>
    </p:spTree>
    <p:extLst>
      <p:ext uri="{BB962C8B-B14F-4D97-AF65-F5344CB8AC3E}">
        <p14:creationId xmlns:p14="http://schemas.microsoft.com/office/powerpoint/2010/main" val="4182579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33</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F116EC17-1D53-4A63-AD3F-DE990184E0EC}" type="datetime1">
              <a:rPr lang="en-CA" smtClean="0"/>
              <a:t>2023-04-13</a:t>
            </a:fld>
            <a:endParaRPr lang="en-CA"/>
          </a:p>
        </p:txBody>
      </p:sp>
    </p:spTree>
    <p:extLst>
      <p:ext uri="{BB962C8B-B14F-4D97-AF65-F5344CB8AC3E}">
        <p14:creationId xmlns:p14="http://schemas.microsoft.com/office/powerpoint/2010/main" val="1376422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34</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32F32AA2-4064-4D6C-B895-354908A054C1}" type="datetime1">
              <a:rPr lang="en-CA" smtClean="0"/>
              <a:t>2023-04-13</a:t>
            </a:fld>
            <a:endParaRPr lang="en-CA"/>
          </a:p>
        </p:txBody>
      </p:sp>
    </p:spTree>
    <p:extLst>
      <p:ext uri="{BB962C8B-B14F-4D97-AF65-F5344CB8AC3E}">
        <p14:creationId xmlns:p14="http://schemas.microsoft.com/office/powerpoint/2010/main" val="176862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
        <p:nvSpPr>
          <p:cNvPr id="5" name="Date Placeholder 4">
            <a:extLst>
              <a:ext uri="{FF2B5EF4-FFF2-40B4-BE49-F238E27FC236}">
                <a16:creationId xmlns:a16="http://schemas.microsoft.com/office/drawing/2014/main" id="{4F30E8C2-470E-B0DA-08C2-2EF632475B09}"/>
              </a:ext>
            </a:extLst>
          </p:cNvPr>
          <p:cNvSpPr>
            <a:spLocks noGrp="1"/>
          </p:cNvSpPr>
          <p:nvPr>
            <p:ph type="dt" idx="1"/>
          </p:nvPr>
        </p:nvSpPr>
        <p:spPr/>
        <p:txBody>
          <a:bodyPr/>
          <a:lstStyle/>
          <a:p>
            <a:fld id="{94F8C9AD-096D-4E73-8AB7-E895C0EEA4B7}" type="datetime1">
              <a:rPr lang="en-CA" smtClean="0"/>
              <a:t>2023-04-13</a:t>
            </a:fld>
            <a:endParaRPr lang="en-CA"/>
          </a:p>
        </p:txBody>
      </p:sp>
    </p:spTree>
    <p:extLst>
      <p:ext uri="{BB962C8B-B14F-4D97-AF65-F5344CB8AC3E}">
        <p14:creationId xmlns:p14="http://schemas.microsoft.com/office/powerpoint/2010/main" val="2332565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35</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6F4C2A5E-C809-409F-A1EE-DD9C431B2201}" type="datetime1">
              <a:rPr lang="en-CA" smtClean="0"/>
              <a:t>2023-04-13</a:t>
            </a:fld>
            <a:endParaRPr lang="en-CA"/>
          </a:p>
        </p:txBody>
      </p:sp>
    </p:spTree>
    <p:extLst>
      <p:ext uri="{BB962C8B-B14F-4D97-AF65-F5344CB8AC3E}">
        <p14:creationId xmlns:p14="http://schemas.microsoft.com/office/powerpoint/2010/main" val="126409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36</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7EDF4437-C434-4DBF-B5FF-32B6102FCACF}" type="datetime1">
              <a:rPr lang="en-CA" smtClean="0"/>
              <a:t>2023-04-13</a:t>
            </a:fld>
            <a:endParaRPr lang="en-CA"/>
          </a:p>
        </p:txBody>
      </p:sp>
    </p:spTree>
    <p:extLst>
      <p:ext uri="{BB962C8B-B14F-4D97-AF65-F5344CB8AC3E}">
        <p14:creationId xmlns:p14="http://schemas.microsoft.com/office/powerpoint/2010/main" val="4177447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37</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6F4C2A5E-C809-409F-A1EE-DD9C431B2201}" type="datetime1">
              <a:rPr lang="en-CA" smtClean="0"/>
              <a:t>2023-04-13</a:t>
            </a:fld>
            <a:endParaRPr lang="en-CA"/>
          </a:p>
        </p:txBody>
      </p:sp>
    </p:spTree>
    <p:extLst>
      <p:ext uri="{BB962C8B-B14F-4D97-AF65-F5344CB8AC3E}">
        <p14:creationId xmlns:p14="http://schemas.microsoft.com/office/powerpoint/2010/main" val="2168306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38</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DB19437C-16B2-40DE-B5FC-ED033D21BAAD}" type="datetime1">
              <a:rPr lang="en-CA" smtClean="0"/>
              <a:t>2023-04-13</a:t>
            </a:fld>
            <a:endParaRPr lang="en-CA"/>
          </a:p>
        </p:txBody>
      </p:sp>
    </p:spTree>
    <p:extLst>
      <p:ext uri="{BB962C8B-B14F-4D97-AF65-F5344CB8AC3E}">
        <p14:creationId xmlns:p14="http://schemas.microsoft.com/office/powerpoint/2010/main" val="1916848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122CE68D-DA08-4BED-8957-E28EAE3CCE75}" type="datetime1">
              <a:rPr lang="en-CA" smtClean="0"/>
              <a:t>2023-04-13</a:t>
            </a:fld>
            <a:endParaRPr lang="en-CA"/>
          </a:p>
        </p:txBody>
      </p:sp>
    </p:spTree>
    <p:extLst>
      <p:ext uri="{BB962C8B-B14F-4D97-AF65-F5344CB8AC3E}">
        <p14:creationId xmlns:p14="http://schemas.microsoft.com/office/powerpoint/2010/main" val="402265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C3D1B1ED-E9F6-4DF0-9A45-0FB54A049A05}" type="datetime1">
              <a:rPr lang="en-CA" smtClean="0"/>
              <a:t>2023-04-13</a:t>
            </a:fld>
            <a:endParaRPr lang="en-CA"/>
          </a:p>
        </p:txBody>
      </p:sp>
    </p:spTree>
    <p:extLst>
      <p:ext uri="{BB962C8B-B14F-4D97-AF65-F5344CB8AC3E}">
        <p14:creationId xmlns:p14="http://schemas.microsoft.com/office/powerpoint/2010/main" val="3011753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10E5D269-B5BD-4E19-843F-36303AE3AF5B}" type="datetime1">
              <a:rPr lang="en-CA" smtClean="0"/>
              <a:t>2023-04-13</a:t>
            </a:fld>
            <a:endParaRPr lang="en-CA"/>
          </a:p>
        </p:txBody>
      </p:sp>
    </p:spTree>
    <p:extLst>
      <p:ext uri="{BB962C8B-B14F-4D97-AF65-F5344CB8AC3E}">
        <p14:creationId xmlns:p14="http://schemas.microsoft.com/office/powerpoint/2010/main" val="2191819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16CFE89D-A229-4677-9E5B-39E2132E3D3C}" type="datetime1">
              <a:rPr lang="en-CA" smtClean="0"/>
              <a:t>2023-04-13</a:t>
            </a:fld>
            <a:endParaRPr lang="en-CA"/>
          </a:p>
        </p:txBody>
      </p:sp>
    </p:spTree>
    <p:extLst>
      <p:ext uri="{BB962C8B-B14F-4D97-AF65-F5344CB8AC3E}">
        <p14:creationId xmlns:p14="http://schemas.microsoft.com/office/powerpoint/2010/main" val="216981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13</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2BDF9BA6-BD32-4670-9D5D-A7B82411DD3A}" type="datetime1">
              <a:rPr lang="en-CA" smtClean="0"/>
              <a:t>2023-04-13</a:t>
            </a:fld>
            <a:endParaRPr lang="en-CA"/>
          </a:p>
        </p:txBody>
      </p:sp>
    </p:spTree>
    <p:extLst>
      <p:ext uri="{BB962C8B-B14F-4D97-AF65-F5344CB8AC3E}">
        <p14:creationId xmlns:p14="http://schemas.microsoft.com/office/powerpoint/2010/main" val="215378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
        <p:nvSpPr>
          <p:cNvPr id="5" name="Date Placeholder 4">
            <a:extLst>
              <a:ext uri="{FF2B5EF4-FFF2-40B4-BE49-F238E27FC236}">
                <a16:creationId xmlns:a16="http://schemas.microsoft.com/office/drawing/2014/main" id="{FF6A8EA9-2C28-4283-0386-60D20436DAD8}"/>
              </a:ext>
            </a:extLst>
          </p:cNvPr>
          <p:cNvSpPr>
            <a:spLocks noGrp="1"/>
          </p:cNvSpPr>
          <p:nvPr>
            <p:ph type="dt" idx="1"/>
          </p:nvPr>
        </p:nvSpPr>
        <p:spPr/>
        <p:txBody>
          <a:bodyPr/>
          <a:lstStyle/>
          <a:p>
            <a:fld id="{13726D18-F8E4-429A-8C8E-2492E9F05F2E}" type="datetime1">
              <a:rPr lang="en-CA" smtClean="0"/>
              <a:t>2023-04-13</a:t>
            </a:fld>
            <a:endParaRPr lang="en-CA"/>
          </a:p>
        </p:txBody>
      </p:sp>
    </p:spTree>
    <p:extLst>
      <p:ext uri="{BB962C8B-B14F-4D97-AF65-F5344CB8AC3E}">
        <p14:creationId xmlns:p14="http://schemas.microsoft.com/office/powerpoint/2010/main" val="3657930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B987C812-12BF-44E8-B825-F3124EE0974A}" type="datetime4">
              <a:rPr lang="en-US" smtClean="0"/>
              <a:t>April 13,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B48B8275-34D7-45A3-96D7-C099111E5CE6}" type="datetime4">
              <a:rPr lang="en-US" smtClean="0"/>
              <a:t>April 13,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66B8D9C2-DE95-4135-A2D8-ED5093D075BA}" type="datetime4">
              <a:rPr lang="en-US" smtClean="0"/>
              <a:t>April 13,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E41B8D51-A86C-47A5-A081-716FE515738F}" type="datetime4">
              <a:rPr lang="en-US" smtClean="0"/>
              <a:t>April 13,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B57D3BD9-CAAB-4786-8A34-0DA375C3121A}" type="datetime4">
              <a:rPr lang="en-US" smtClean="0"/>
              <a:t>April 13,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D4027EF-BBF6-4E17-8585-B1912A9A3986}" type="datetime4">
              <a:rPr lang="en-US" smtClean="0"/>
              <a:t>April 13,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8930A3D0-A564-407C-B46B-B994FC79E80B}" type="datetime4">
              <a:rPr lang="en-US" smtClean="0"/>
              <a:t>April 13,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317729B2-10D1-40C9-B5F7-90ED8EAFF53A}" type="datetime4">
              <a:rPr lang="en-US" smtClean="0"/>
              <a:t>April 13,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E0DF82F7-9485-4EB8-A007-2B117F46C78C}" type="datetime4">
              <a:rPr lang="en-US" smtClean="0"/>
              <a:t>April 13,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D10C7781-832F-4A84-BE6D-EF90C029808A}" type="datetime4">
              <a:rPr lang="en-US" smtClean="0"/>
              <a:t>April 13,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FF5733C-9B1F-4096-AB23-0E38B0016289}" type="datetime4">
              <a:rPr lang="en-US" smtClean="0"/>
              <a:t>April 13,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08530697-BAFA-42F2-A071-A3E91A023532}" type="datetime4">
              <a:rPr lang="en-US" smtClean="0"/>
              <a:t>April 13,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11DBCB96-CF42-448D-BA3E-B35BA8B56560}" type="datetime4">
              <a:rPr lang="en-US" smtClean="0"/>
              <a:t>April 13,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1.png"/><Relationship Id="rId4" Type="http://schemas.openxmlformats.org/officeDocument/2006/relationships/image" Target="../media/image48.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hyperlink" Target="https://www.maxpixel.net/Currency-Crypto-currency-Hand-Bitcoin-Money-Keep-472849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1.png"/><Relationship Id="rId4" Type="http://schemas.openxmlformats.org/officeDocument/2006/relationships/image" Target="../media/image49.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35.png"/><Relationship Id="rId10" Type="http://schemas.openxmlformats.org/officeDocument/2006/relationships/image" Target="../media/image21.png"/><Relationship Id="rId4" Type="http://schemas.openxmlformats.org/officeDocument/2006/relationships/image" Target="../media/image51.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1.png"/><Relationship Id="rId4" Type="http://schemas.openxmlformats.org/officeDocument/2006/relationships/image" Target="../media/image5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1.png"/><Relationship Id="rId4" Type="http://schemas.openxmlformats.org/officeDocument/2006/relationships/image" Target="../media/image54.png"/><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1.png"/><Relationship Id="rId4" Type="http://schemas.openxmlformats.org/officeDocument/2006/relationships/image" Target="../media/image55.pn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hyperlink" Target="https://pixabay.com/en/meeting-relationship-business-1019875/" TargetMode="External"/><Relationship Id="rId4" Type="http://schemas.openxmlformats.org/officeDocument/2006/relationships/image" Target="../media/image56.jp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hyperlink" Target="https://towardsdatascience.com/moving-averages-in-python-16170e20f6c" TargetMode="External"/><Relationship Id="rId13" Type="http://schemas.openxmlformats.org/officeDocument/2006/relationships/image" Target="../media/image58.jpeg"/><Relationship Id="rId3" Type="http://schemas.openxmlformats.org/officeDocument/2006/relationships/image" Target="../media/image17.png"/><Relationship Id="rId7" Type="http://schemas.openxmlformats.org/officeDocument/2006/relationships/hyperlink" Target="https://www.machinelearningplus.com/time-series/augmented-dickey-fuller-test/" TargetMode="External"/><Relationship Id="rId12" Type="http://schemas.openxmlformats.org/officeDocument/2006/relationships/hyperlink" Target="https://towardsdatascience.com/time-series-forecasting-with-recurrent-neural-networks-74674e289816"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hyperlink" Target="https://www.rbcgam.com/en/ca/learn-plan/investment-basics/understanding-the-relationship-between-volatility-and-returns/detail" TargetMode="External"/><Relationship Id="rId11" Type="http://schemas.openxmlformats.org/officeDocument/2006/relationships/hyperlink" Target="https://github.com/facebook/prophet" TargetMode="External"/><Relationship Id="rId5" Type="http://schemas.openxmlformats.org/officeDocument/2006/relationships/hyperlink" Target="https://www.investopedia.com/terms/t/technicalanalysis.asp" TargetMode="External"/><Relationship Id="rId10" Type="http://schemas.openxmlformats.org/officeDocument/2006/relationships/hyperlink" Target="https://machinelearningmastery.com/sarima-for-time-series-forecasting-in-python/" TargetMode="External"/><Relationship Id="rId4" Type="http://schemas.openxmlformats.org/officeDocument/2006/relationships/hyperlink" Target="https://datasets/sudalairajkumar/cryptocurrencypricehistory" TargetMode="External"/><Relationship Id="rId9" Type="http://schemas.openxmlformats.org/officeDocument/2006/relationships/hyperlink" Target="https://machinelearningmastery.com/arima-for-time-series-forecasting-with-python/" TargetMode="External"/><Relationship Id="rId14" Type="http://schemas.openxmlformats.org/officeDocument/2006/relationships/hyperlink" Target="https://funandgames.org/tag/treasure-hun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1.png"/><Relationship Id="rId4" Type="http://schemas.openxmlformats.org/officeDocument/2006/relationships/image" Target="../media/image34.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21.png"/><Relationship Id="rId4" Type="http://schemas.openxmlformats.org/officeDocument/2006/relationships/image" Target="../media/image4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1"/>
            <a:ext cx="3469517" cy="2758561"/>
          </a:xfrm>
        </p:spPr>
        <p:txBody>
          <a:bodyPr/>
          <a:lstStyle/>
          <a:p>
            <a:r>
              <a:rPr lang="en-US" sz="2400" dirty="0"/>
              <a:t>Predicting Cryptocurrency prices Using Machine Learning</a:t>
            </a:r>
          </a:p>
        </p:txBody>
      </p:sp>
      <p:sp>
        <p:nvSpPr>
          <p:cNvPr id="3" name="Subtitle 2"/>
          <p:cNvSpPr>
            <a:spLocks noGrp="1"/>
          </p:cNvSpPr>
          <p:nvPr>
            <p:ph type="subTitle" idx="1"/>
          </p:nvPr>
        </p:nvSpPr>
        <p:spPr>
          <a:xfrm>
            <a:off x="147331" y="4593850"/>
            <a:ext cx="2907367" cy="1072335"/>
          </a:xfrm>
        </p:spPr>
        <p:txBody>
          <a:bodyPr/>
          <a:lstStyle/>
          <a:p>
            <a:pPr>
              <a:lnSpc>
                <a:spcPct val="110000"/>
              </a:lnSpc>
              <a:spcAft>
                <a:spcPts val="6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Shahzad Ahmed</a:t>
            </a:r>
          </a:p>
          <a:p>
            <a:pPr>
              <a:lnSpc>
                <a:spcPct val="110000"/>
              </a:lnSpc>
              <a:spcAft>
                <a:spcPts val="6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Student ID# 501211922</a:t>
            </a:r>
          </a:p>
          <a:p>
            <a:endParaRPr lang="en-US" dirty="0"/>
          </a:p>
        </p:txBody>
      </p:sp>
      <p:pic>
        <p:nvPicPr>
          <p:cNvPr id="6" name="Picture 5">
            <a:extLst>
              <a:ext uri="{FF2B5EF4-FFF2-40B4-BE49-F238E27FC236}">
                <a16:creationId xmlns:a16="http://schemas.microsoft.com/office/drawing/2014/main" id="{68E81E19-359A-F8E0-4424-1E376C8F60F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47332" y="5484771"/>
            <a:ext cx="2567305" cy="1153795"/>
          </a:xfrm>
          <a:prstGeom prst="rect">
            <a:avLst/>
          </a:prstGeom>
        </p:spPr>
      </p:pic>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Exploratory Data Analysis – (EDA)</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2A98696E-EC10-462F-A1F5-A17D1083AA90}" type="datetime4">
              <a:rPr lang="en-US" smtClean="0"/>
              <a:t>April 13,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340784" y="6085392"/>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Univariate Analysis</a:t>
            </a:r>
          </a:p>
        </p:txBody>
      </p:sp>
      <p:pic>
        <p:nvPicPr>
          <p:cNvPr id="11" name="Picture 10">
            <a:extLst>
              <a:ext uri="{FF2B5EF4-FFF2-40B4-BE49-F238E27FC236}">
                <a16:creationId xmlns:a16="http://schemas.microsoft.com/office/drawing/2014/main" id="{F8D0A091-3BE4-7845-9B8C-CAC6C3A5A10B}"/>
              </a:ext>
            </a:extLst>
          </p:cNvPr>
          <p:cNvPicPr>
            <a:picLocks noChangeAspect="1"/>
          </p:cNvPicPr>
          <p:nvPr/>
        </p:nvPicPr>
        <p:blipFill>
          <a:blip r:embed="rId4"/>
          <a:stretch>
            <a:fillRect/>
          </a:stretch>
        </p:blipFill>
        <p:spPr>
          <a:xfrm>
            <a:off x="333614" y="808733"/>
            <a:ext cx="6198419" cy="4227584"/>
          </a:xfrm>
          <a:prstGeom prst="rect">
            <a:avLst/>
          </a:prstGeom>
        </p:spPr>
      </p:pic>
      <p:sp>
        <p:nvSpPr>
          <p:cNvPr id="10" name="TextBox 9">
            <a:extLst>
              <a:ext uri="{FF2B5EF4-FFF2-40B4-BE49-F238E27FC236}">
                <a16:creationId xmlns:a16="http://schemas.microsoft.com/office/drawing/2014/main" id="{DA70BCEE-EEF9-486E-90CE-CEFC9555D851}"/>
              </a:ext>
            </a:extLst>
          </p:cNvPr>
          <p:cNvSpPr txBox="1"/>
          <p:nvPr/>
        </p:nvSpPr>
        <p:spPr>
          <a:xfrm>
            <a:off x="333613" y="5036317"/>
            <a:ext cx="8351513" cy="923330"/>
          </a:xfrm>
          <a:prstGeom prst="rect">
            <a:avLst/>
          </a:prstGeom>
          <a:noFill/>
        </p:spPr>
        <p:txBody>
          <a:bodyPr wrap="square">
            <a:spAutoFit/>
          </a:bodyPr>
          <a:lstStyle/>
          <a:p>
            <a:r>
              <a:rPr lang="en-CA" sz="1800" dirty="0">
                <a:effectLst/>
                <a:latin typeface="Arial" panose="020B0604020202020204" pitchFamily="34" charset="0"/>
                <a:ea typeface="Times New Roman" panose="02020603050405020304" pitchFamily="18" charset="0"/>
                <a:cs typeface="Times New Roman" panose="02020603050405020304" pitchFamily="18" charset="0"/>
              </a:rPr>
              <a:t>Skewness tells you whether the distribution is symmetric or not. 0 indicates a perfectly symmetric distribution. it can indicate whether there are outliers or unusual data points that may be affecting the distribution.</a:t>
            </a:r>
            <a:endParaRPr lang="en-CA" dirty="0"/>
          </a:p>
        </p:txBody>
      </p:sp>
      <p:graphicFrame>
        <p:nvGraphicFramePr>
          <p:cNvPr id="3" name="Table 6">
            <a:extLst>
              <a:ext uri="{FF2B5EF4-FFF2-40B4-BE49-F238E27FC236}">
                <a16:creationId xmlns:a16="http://schemas.microsoft.com/office/drawing/2014/main" id="{FF7A405C-EAC8-458B-957C-D7D9B61A64D8}"/>
              </a:ext>
            </a:extLst>
          </p:cNvPr>
          <p:cNvGraphicFramePr>
            <a:graphicFrameLocks noGrp="1"/>
          </p:cNvGraphicFramePr>
          <p:nvPr>
            <p:extLst>
              <p:ext uri="{D42A27DB-BD31-4B8C-83A1-F6EECF244321}">
                <p14:modId xmlns:p14="http://schemas.microsoft.com/office/powerpoint/2010/main" val="2090547596"/>
              </p:ext>
            </p:extLst>
          </p:nvPr>
        </p:nvGraphicFramePr>
        <p:xfrm>
          <a:off x="6607724" y="1188925"/>
          <a:ext cx="2177878" cy="3644332"/>
        </p:xfrm>
        <a:graphic>
          <a:graphicData uri="http://schemas.openxmlformats.org/drawingml/2006/table">
            <a:tbl>
              <a:tblPr firstRow="1" bandRow="1">
                <a:tableStyleId>{5C22544A-7EE6-4342-B048-85BDC9FD1C3A}</a:tableStyleId>
              </a:tblPr>
              <a:tblGrid>
                <a:gridCol w="929250">
                  <a:extLst>
                    <a:ext uri="{9D8B030D-6E8A-4147-A177-3AD203B41FA5}">
                      <a16:colId xmlns:a16="http://schemas.microsoft.com/office/drawing/2014/main" val="4103447374"/>
                    </a:ext>
                  </a:extLst>
                </a:gridCol>
                <a:gridCol w="1248628">
                  <a:extLst>
                    <a:ext uri="{9D8B030D-6E8A-4147-A177-3AD203B41FA5}">
                      <a16:colId xmlns:a16="http://schemas.microsoft.com/office/drawing/2014/main" val="2946639912"/>
                    </a:ext>
                  </a:extLst>
                </a:gridCol>
              </a:tblGrid>
              <a:tr h="491458">
                <a:tc>
                  <a:txBody>
                    <a:bodyPr/>
                    <a:lstStyle/>
                    <a:p>
                      <a:r>
                        <a:rPr lang="en-US" sz="1600" dirty="0">
                          <a:latin typeface="+mj-lt"/>
                        </a:rPr>
                        <a:t>Symbol</a:t>
                      </a:r>
                      <a:endParaRPr lang="en-CA" sz="1600" dirty="0">
                        <a:latin typeface="+mj-lt"/>
                      </a:endParaRPr>
                    </a:p>
                  </a:txBody>
                  <a:tcPr/>
                </a:tc>
                <a:tc>
                  <a:txBody>
                    <a:bodyPr/>
                    <a:lstStyle/>
                    <a:p>
                      <a:r>
                        <a:rPr lang="en-US" sz="1600" dirty="0">
                          <a:latin typeface="+mj-lt"/>
                        </a:rPr>
                        <a:t>Skewness</a:t>
                      </a:r>
                      <a:endParaRPr lang="en-CA" sz="1600" dirty="0">
                        <a:latin typeface="+mj-lt"/>
                      </a:endParaRPr>
                    </a:p>
                  </a:txBody>
                  <a:tcPr/>
                </a:tc>
                <a:extLst>
                  <a:ext uri="{0D108BD9-81ED-4DB2-BD59-A6C34878D82A}">
                    <a16:rowId xmlns:a16="http://schemas.microsoft.com/office/drawing/2014/main" val="1349448008"/>
                  </a:ext>
                </a:extLst>
              </a:tr>
              <a:tr h="538365">
                <a:tc>
                  <a:txBody>
                    <a:bodyPr/>
                    <a:lstStyle/>
                    <a:p>
                      <a:r>
                        <a:rPr lang="en-US" sz="1600" dirty="0">
                          <a:latin typeface="+mj-lt"/>
                        </a:rPr>
                        <a:t>BTC</a:t>
                      </a:r>
                      <a:endParaRPr lang="en-CA" sz="1600" dirty="0">
                        <a:latin typeface="+mj-lt"/>
                      </a:endParaRPr>
                    </a:p>
                  </a:txBody>
                  <a:tcPr/>
                </a:tc>
                <a:tc>
                  <a:txBody>
                    <a:bodyPr/>
                    <a:lstStyle/>
                    <a:p>
                      <a:r>
                        <a:rPr lang="en-US" sz="1600" dirty="0">
                          <a:latin typeface="+mj-lt"/>
                        </a:rPr>
                        <a:t>2.331</a:t>
                      </a:r>
                      <a:endParaRPr lang="en-CA" sz="1600" dirty="0">
                        <a:latin typeface="+mj-lt"/>
                      </a:endParaRPr>
                    </a:p>
                  </a:txBody>
                  <a:tcPr/>
                </a:tc>
                <a:extLst>
                  <a:ext uri="{0D108BD9-81ED-4DB2-BD59-A6C34878D82A}">
                    <a16:rowId xmlns:a16="http://schemas.microsoft.com/office/drawing/2014/main" val="2214228904"/>
                  </a:ext>
                </a:extLst>
              </a:tr>
              <a:tr h="538365">
                <a:tc>
                  <a:txBody>
                    <a:bodyPr/>
                    <a:lstStyle/>
                    <a:p>
                      <a:r>
                        <a:rPr lang="en-US" sz="1600" dirty="0">
                          <a:latin typeface="+mj-lt"/>
                        </a:rPr>
                        <a:t>ETH</a:t>
                      </a:r>
                      <a:endParaRPr lang="en-CA" sz="1600" dirty="0">
                        <a:latin typeface="+mj-lt"/>
                      </a:endParaRPr>
                    </a:p>
                  </a:txBody>
                  <a:tcPr/>
                </a:tc>
                <a:tc>
                  <a:txBody>
                    <a:bodyPr/>
                    <a:lstStyle/>
                    <a:p>
                      <a:r>
                        <a:rPr lang="en-US" sz="1600" dirty="0">
                          <a:latin typeface="+mj-lt"/>
                        </a:rPr>
                        <a:t>2.642</a:t>
                      </a:r>
                      <a:endParaRPr lang="en-CA" sz="1600" dirty="0">
                        <a:latin typeface="+mj-lt"/>
                      </a:endParaRPr>
                    </a:p>
                  </a:txBody>
                  <a:tcPr/>
                </a:tc>
                <a:extLst>
                  <a:ext uri="{0D108BD9-81ED-4DB2-BD59-A6C34878D82A}">
                    <a16:rowId xmlns:a16="http://schemas.microsoft.com/office/drawing/2014/main" val="4021461481"/>
                  </a:ext>
                </a:extLst>
              </a:tr>
              <a:tr h="538365">
                <a:tc>
                  <a:txBody>
                    <a:bodyPr/>
                    <a:lstStyle/>
                    <a:p>
                      <a:r>
                        <a:rPr lang="en-US" sz="1600" dirty="0">
                          <a:latin typeface="+mj-lt"/>
                        </a:rPr>
                        <a:t>LTC</a:t>
                      </a:r>
                      <a:endParaRPr lang="en-CA" sz="1600" dirty="0">
                        <a:latin typeface="+mj-lt"/>
                      </a:endParaRPr>
                    </a:p>
                  </a:txBody>
                  <a:tcPr/>
                </a:tc>
                <a:tc>
                  <a:txBody>
                    <a:bodyPr/>
                    <a:lstStyle/>
                    <a:p>
                      <a:r>
                        <a:rPr lang="en-US" sz="1600" dirty="0">
                          <a:latin typeface="+mj-lt"/>
                        </a:rPr>
                        <a:t>1.560</a:t>
                      </a:r>
                      <a:endParaRPr lang="en-CA" sz="1600" dirty="0">
                        <a:latin typeface="+mj-lt"/>
                      </a:endParaRPr>
                    </a:p>
                  </a:txBody>
                  <a:tcPr/>
                </a:tc>
                <a:extLst>
                  <a:ext uri="{0D108BD9-81ED-4DB2-BD59-A6C34878D82A}">
                    <a16:rowId xmlns:a16="http://schemas.microsoft.com/office/drawing/2014/main" val="3210771685"/>
                  </a:ext>
                </a:extLst>
              </a:tr>
              <a:tr h="538365">
                <a:tc>
                  <a:txBody>
                    <a:bodyPr/>
                    <a:lstStyle/>
                    <a:p>
                      <a:r>
                        <a:rPr lang="en-US" sz="1600" dirty="0">
                          <a:latin typeface="+mj-lt"/>
                        </a:rPr>
                        <a:t>DOGE</a:t>
                      </a:r>
                      <a:endParaRPr lang="en-CA" sz="1600" dirty="0">
                        <a:latin typeface="+mj-lt"/>
                      </a:endParaRPr>
                    </a:p>
                  </a:txBody>
                  <a:tcPr/>
                </a:tc>
                <a:tc>
                  <a:txBody>
                    <a:bodyPr/>
                    <a:lstStyle/>
                    <a:p>
                      <a:r>
                        <a:rPr lang="en-US" sz="1600" dirty="0">
                          <a:latin typeface="+mj-lt"/>
                        </a:rPr>
                        <a:t>4.701</a:t>
                      </a:r>
                      <a:endParaRPr lang="en-CA" sz="1600" dirty="0">
                        <a:latin typeface="+mj-lt"/>
                      </a:endParaRPr>
                    </a:p>
                  </a:txBody>
                  <a:tcPr/>
                </a:tc>
                <a:extLst>
                  <a:ext uri="{0D108BD9-81ED-4DB2-BD59-A6C34878D82A}">
                    <a16:rowId xmlns:a16="http://schemas.microsoft.com/office/drawing/2014/main" val="1679025841"/>
                  </a:ext>
                </a:extLst>
              </a:tr>
              <a:tr h="538365">
                <a:tc>
                  <a:txBody>
                    <a:bodyPr/>
                    <a:lstStyle/>
                    <a:p>
                      <a:r>
                        <a:rPr lang="en-US" sz="1600" dirty="0">
                          <a:latin typeface="+mj-lt"/>
                        </a:rPr>
                        <a:t>ADA</a:t>
                      </a:r>
                      <a:endParaRPr lang="en-CA" sz="1600" dirty="0">
                        <a:latin typeface="+mj-lt"/>
                      </a:endParaRPr>
                    </a:p>
                  </a:txBody>
                  <a:tcPr/>
                </a:tc>
                <a:tc>
                  <a:txBody>
                    <a:bodyPr/>
                    <a:lstStyle/>
                    <a:p>
                      <a:r>
                        <a:rPr lang="en-US" sz="1600" dirty="0">
                          <a:latin typeface="+mj-lt"/>
                        </a:rPr>
                        <a:t>2.378</a:t>
                      </a:r>
                      <a:endParaRPr lang="en-CA" sz="1600" dirty="0">
                        <a:latin typeface="+mj-lt"/>
                      </a:endParaRPr>
                    </a:p>
                  </a:txBody>
                  <a:tcPr/>
                </a:tc>
                <a:extLst>
                  <a:ext uri="{0D108BD9-81ED-4DB2-BD59-A6C34878D82A}">
                    <a16:rowId xmlns:a16="http://schemas.microsoft.com/office/drawing/2014/main" val="1612175493"/>
                  </a:ext>
                </a:extLst>
              </a:tr>
              <a:tr h="461049">
                <a:tc>
                  <a:txBody>
                    <a:bodyPr/>
                    <a:lstStyle/>
                    <a:p>
                      <a:r>
                        <a:rPr lang="en-US" sz="1600" dirty="0">
                          <a:latin typeface="+mj-lt"/>
                        </a:rPr>
                        <a:t>BNB</a:t>
                      </a:r>
                      <a:endParaRPr lang="en-CA" sz="1600" dirty="0">
                        <a:latin typeface="+mj-lt"/>
                      </a:endParaRPr>
                    </a:p>
                  </a:txBody>
                  <a:tcPr/>
                </a:tc>
                <a:tc>
                  <a:txBody>
                    <a:bodyPr/>
                    <a:lstStyle/>
                    <a:p>
                      <a:r>
                        <a:rPr lang="en-US" sz="1600" dirty="0">
                          <a:latin typeface="+mj-lt"/>
                        </a:rPr>
                        <a:t>3.359</a:t>
                      </a:r>
                      <a:endParaRPr lang="en-CA" sz="1600" dirty="0">
                        <a:latin typeface="+mj-lt"/>
                      </a:endParaRPr>
                    </a:p>
                  </a:txBody>
                  <a:tcPr/>
                </a:tc>
                <a:extLst>
                  <a:ext uri="{0D108BD9-81ED-4DB2-BD59-A6C34878D82A}">
                    <a16:rowId xmlns:a16="http://schemas.microsoft.com/office/drawing/2014/main" val="1553080343"/>
                  </a:ext>
                </a:extLst>
              </a:tr>
            </a:tbl>
          </a:graphicData>
        </a:graphic>
      </p:graphicFrame>
    </p:spTree>
    <p:extLst>
      <p:ext uri="{BB962C8B-B14F-4D97-AF65-F5344CB8AC3E}">
        <p14:creationId xmlns:p14="http://schemas.microsoft.com/office/powerpoint/2010/main" val="2666333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Exploratory Data Analysis – (EDA)</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F7AFD8A-C5B6-4AED-95EA-BF7167AC0191}" type="datetime4">
              <a:rPr lang="en-US" smtClean="0"/>
              <a:t>April 13,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340784" y="6085392"/>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Bivariate Analysis</a:t>
            </a:r>
          </a:p>
        </p:txBody>
      </p:sp>
      <p:pic>
        <p:nvPicPr>
          <p:cNvPr id="3" name="Picture 2">
            <a:extLst>
              <a:ext uri="{FF2B5EF4-FFF2-40B4-BE49-F238E27FC236}">
                <a16:creationId xmlns:a16="http://schemas.microsoft.com/office/drawing/2014/main" id="{9DBEA116-9FEC-427E-7E8F-5D0D45E54AEF}"/>
              </a:ext>
            </a:extLst>
          </p:cNvPr>
          <p:cNvPicPr>
            <a:picLocks noChangeAspect="1"/>
          </p:cNvPicPr>
          <p:nvPr/>
        </p:nvPicPr>
        <p:blipFill>
          <a:blip r:embed="rId4"/>
          <a:stretch>
            <a:fillRect/>
          </a:stretch>
        </p:blipFill>
        <p:spPr>
          <a:xfrm>
            <a:off x="466531" y="874207"/>
            <a:ext cx="7881595" cy="3996373"/>
          </a:xfrm>
          <a:prstGeom prst="rect">
            <a:avLst/>
          </a:prstGeom>
        </p:spPr>
      </p:pic>
      <p:sp>
        <p:nvSpPr>
          <p:cNvPr id="10" name="TextBox 9">
            <a:extLst>
              <a:ext uri="{FF2B5EF4-FFF2-40B4-BE49-F238E27FC236}">
                <a16:creationId xmlns:a16="http://schemas.microsoft.com/office/drawing/2014/main" id="{C1D8C9E1-444F-4A12-A899-AB310B4FDE82}"/>
              </a:ext>
            </a:extLst>
          </p:cNvPr>
          <p:cNvSpPr txBox="1"/>
          <p:nvPr/>
        </p:nvSpPr>
        <p:spPr>
          <a:xfrm>
            <a:off x="559836" y="4963836"/>
            <a:ext cx="8225765" cy="982833"/>
          </a:xfrm>
          <a:prstGeom prst="rect">
            <a:avLst/>
          </a:prstGeom>
          <a:noFill/>
        </p:spPr>
        <p:txBody>
          <a:bodyPr wrap="square">
            <a:spAutoFit/>
          </a:bodyPr>
          <a:lstStyle/>
          <a:p>
            <a:pPr>
              <a:lnSpc>
                <a:spcPct val="110000"/>
              </a:lnSpc>
              <a:spcAft>
                <a:spcPts val="6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Bivariate analysis can be used to explore the relationships between different cryptocurrency variables, such as the relationship between the price and volume of each cryptocurrency.</a:t>
            </a:r>
          </a:p>
        </p:txBody>
      </p:sp>
    </p:spTree>
    <p:extLst>
      <p:ext uri="{BB962C8B-B14F-4D97-AF65-F5344CB8AC3E}">
        <p14:creationId xmlns:p14="http://schemas.microsoft.com/office/powerpoint/2010/main" val="87959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Exploratory Data Analysis – (EDA)</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8C1C72ED-E5C6-4740-A074-4F202FD9B23D}"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12</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340784" y="6085392"/>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Correlation  &amp; Statistical summary</a:t>
            </a:r>
          </a:p>
        </p:txBody>
      </p:sp>
      <p:pic>
        <p:nvPicPr>
          <p:cNvPr id="8" name="Picture 7">
            <a:extLst>
              <a:ext uri="{FF2B5EF4-FFF2-40B4-BE49-F238E27FC236}">
                <a16:creationId xmlns:a16="http://schemas.microsoft.com/office/drawing/2014/main" id="{3B85E050-18C5-26FD-2C66-C363DB42E6F8}"/>
              </a:ext>
            </a:extLst>
          </p:cNvPr>
          <p:cNvPicPr>
            <a:picLocks noChangeAspect="1"/>
          </p:cNvPicPr>
          <p:nvPr/>
        </p:nvPicPr>
        <p:blipFill>
          <a:blip r:embed="rId4"/>
          <a:stretch>
            <a:fillRect/>
          </a:stretch>
        </p:blipFill>
        <p:spPr>
          <a:xfrm>
            <a:off x="475860" y="3429000"/>
            <a:ext cx="7989747" cy="2413546"/>
          </a:xfrm>
          <a:prstGeom prst="rect">
            <a:avLst/>
          </a:prstGeom>
        </p:spPr>
      </p:pic>
      <p:pic>
        <p:nvPicPr>
          <p:cNvPr id="10" name="Picture 9">
            <a:extLst>
              <a:ext uri="{FF2B5EF4-FFF2-40B4-BE49-F238E27FC236}">
                <a16:creationId xmlns:a16="http://schemas.microsoft.com/office/drawing/2014/main" id="{E135AFE2-BFD0-A5DD-BADF-0D4534B67B13}"/>
              </a:ext>
            </a:extLst>
          </p:cNvPr>
          <p:cNvPicPr>
            <a:picLocks noChangeAspect="1"/>
          </p:cNvPicPr>
          <p:nvPr/>
        </p:nvPicPr>
        <p:blipFill>
          <a:blip r:embed="rId5"/>
          <a:stretch>
            <a:fillRect/>
          </a:stretch>
        </p:blipFill>
        <p:spPr>
          <a:xfrm>
            <a:off x="15977" y="743578"/>
            <a:ext cx="8294010" cy="2614040"/>
          </a:xfrm>
          <a:prstGeom prst="rect">
            <a:avLst/>
          </a:prstGeom>
        </p:spPr>
      </p:pic>
    </p:spTree>
    <p:extLst>
      <p:ext uri="{BB962C8B-B14F-4D97-AF65-F5344CB8AC3E}">
        <p14:creationId xmlns:p14="http://schemas.microsoft.com/office/powerpoint/2010/main" val="76435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Exploratory Data Analysis – (EDA)</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C9B32E9E-EF9B-4B83-B9F3-83CCDADC408D}"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13</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graphicFrame>
        <p:nvGraphicFramePr>
          <p:cNvPr id="11" name="Table 10">
            <a:extLst>
              <a:ext uri="{FF2B5EF4-FFF2-40B4-BE49-F238E27FC236}">
                <a16:creationId xmlns:a16="http://schemas.microsoft.com/office/drawing/2014/main" id="{CA4BCD23-9323-414C-B95C-CF77E95A8580}"/>
              </a:ext>
            </a:extLst>
          </p:cNvPr>
          <p:cNvGraphicFramePr>
            <a:graphicFrameLocks noGrp="1"/>
          </p:cNvGraphicFramePr>
          <p:nvPr>
            <p:extLst>
              <p:ext uri="{D42A27DB-BD31-4B8C-83A1-F6EECF244321}">
                <p14:modId xmlns:p14="http://schemas.microsoft.com/office/powerpoint/2010/main" val="616321606"/>
              </p:ext>
            </p:extLst>
          </p:nvPr>
        </p:nvGraphicFramePr>
        <p:xfrm>
          <a:off x="475861" y="826451"/>
          <a:ext cx="7977671" cy="3227817"/>
        </p:xfrm>
        <a:graphic>
          <a:graphicData uri="http://schemas.openxmlformats.org/drawingml/2006/table">
            <a:tbl>
              <a:tblPr firstRow="1" firstCol="1" bandRow="1">
                <a:tableStyleId>{5C22544A-7EE6-4342-B048-85BDC9FD1C3A}</a:tableStyleId>
              </a:tblPr>
              <a:tblGrid>
                <a:gridCol w="1342427">
                  <a:extLst>
                    <a:ext uri="{9D8B030D-6E8A-4147-A177-3AD203B41FA5}">
                      <a16:colId xmlns:a16="http://schemas.microsoft.com/office/drawing/2014/main" val="4087422571"/>
                    </a:ext>
                  </a:extLst>
                </a:gridCol>
                <a:gridCol w="1342427">
                  <a:extLst>
                    <a:ext uri="{9D8B030D-6E8A-4147-A177-3AD203B41FA5}">
                      <a16:colId xmlns:a16="http://schemas.microsoft.com/office/drawing/2014/main" val="1501280921"/>
                    </a:ext>
                  </a:extLst>
                </a:gridCol>
                <a:gridCol w="1342427">
                  <a:extLst>
                    <a:ext uri="{9D8B030D-6E8A-4147-A177-3AD203B41FA5}">
                      <a16:colId xmlns:a16="http://schemas.microsoft.com/office/drawing/2014/main" val="1285835400"/>
                    </a:ext>
                  </a:extLst>
                </a:gridCol>
                <a:gridCol w="1342427">
                  <a:extLst>
                    <a:ext uri="{9D8B030D-6E8A-4147-A177-3AD203B41FA5}">
                      <a16:colId xmlns:a16="http://schemas.microsoft.com/office/drawing/2014/main" val="3233732841"/>
                    </a:ext>
                  </a:extLst>
                </a:gridCol>
                <a:gridCol w="1342427">
                  <a:extLst>
                    <a:ext uri="{9D8B030D-6E8A-4147-A177-3AD203B41FA5}">
                      <a16:colId xmlns:a16="http://schemas.microsoft.com/office/drawing/2014/main" val="1040736918"/>
                    </a:ext>
                  </a:extLst>
                </a:gridCol>
                <a:gridCol w="1265536">
                  <a:extLst>
                    <a:ext uri="{9D8B030D-6E8A-4147-A177-3AD203B41FA5}">
                      <a16:colId xmlns:a16="http://schemas.microsoft.com/office/drawing/2014/main" val="1012851334"/>
                    </a:ext>
                  </a:extLst>
                </a:gridCol>
              </a:tblGrid>
              <a:tr h="714520">
                <a:tc>
                  <a:txBody>
                    <a:bodyPr/>
                    <a:lstStyle/>
                    <a:p>
                      <a:pPr>
                        <a:lnSpc>
                          <a:spcPct val="110000"/>
                        </a:lnSpc>
                        <a:spcAft>
                          <a:spcPts val="600"/>
                        </a:spcAft>
                      </a:pPr>
                      <a:r>
                        <a:rPr lang="en-CA" sz="1600" dirty="0">
                          <a:effectLst/>
                          <a:latin typeface="+mj-lt"/>
                        </a:rPr>
                        <a:t>ADF Test Results</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ADF Statistic</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p-value</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1% Critical Value</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5% Critical Value</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10% Critical Value</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extLst>
                  <a:ext uri="{0D108BD9-81ED-4DB2-BD59-A6C34878D82A}">
                    <a16:rowId xmlns:a16="http://schemas.microsoft.com/office/drawing/2014/main" val="214332758"/>
                  </a:ext>
                </a:extLst>
              </a:tr>
              <a:tr h="416353">
                <a:tc>
                  <a:txBody>
                    <a:bodyPr/>
                    <a:lstStyle/>
                    <a:p>
                      <a:pPr>
                        <a:lnSpc>
                          <a:spcPct val="110000"/>
                        </a:lnSpc>
                        <a:spcAft>
                          <a:spcPts val="600"/>
                        </a:spcAft>
                      </a:pPr>
                      <a:r>
                        <a:rPr lang="en-CA" sz="1600" dirty="0">
                          <a:effectLst/>
                          <a:latin typeface="+mj-lt"/>
                        </a:rPr>
                        <a:t>LTC</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-2.71</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0.07</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-3.43</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-2.86</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-2.5</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extLst>
                  <a:ext uri="{0D108BD9-81ED-4DB2-BD59-A6C34878D82A}">
                    <a16:rowId xmlns:a16="http://schemas.microsoft.com/office/drawing/2014/main" val="2736160371"/>
                  </a:ext>
                </a:extLst>
              </a:tr>
              <a:tr h="431532">
                <a:tc>
                  <a:txBody>
                    <a:bodyPr/>
                    <a:lstStyle/>
                    <a:p>
                      <a:pPr>
                        <a:lnSpc>
                          <a:spcPct val="110000"/>
                        </a:lnSpc>
                        <a:spcAft>
                          <a:spcPts val="600"/>
                        </a:spcAft>
                      </a:pPr>
                      <a:r>
                        <a:rPr lang="en-CA" sz="1600" dirty="0">
                          <a:effectLst/>
                          <a:latin typeface="+mj-lt"/>
                        </a:rPr>
                        <a:t>ADA</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-0.37</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0.92</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-3.44</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-2.86</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-2.56</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extLst>
                  <a:ext uri="{0D108BD9-81ED-4DB2-BD59-A6C34878D82A}">
                    <a16:rowId xmlns:a16="http://schemas.microsoft.com/office/drawing/2014/main" val="1667148266"/>
                  </a:ext>
                </a:extLst>
              </a:tr>
              <a:tr h="416353">
                <a:tc>
                  <a:txBody>
                    <a:bodyPr/>
                    <a:lstStyle/>
                    <a:p>
                      <a:pPr>
                        <a:lnSpc>
                          <a:spcPct val="110000"/>
                        </a:lnSpc>
                        <a:spcAft>
                          <a:spcPts val="600"/>
                        </a:spcAft>
                      </a:pPr>
                      <a:r>
                        <a:rPr lang="en-CA" sz="1600" dirty="0">
                          <a:effectLst/>
                          <a:latin typeface="+mj-lt"/>
                        </a:rPr>
                        <a:t>BNB</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-1.19</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0.68</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-3.43</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-2.86</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-2.57</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extLst>
                  <a:ext uri="{0D108BD9-81ED-4DB2-BD59-A6C34878D82A}">
                    <a16:rowId xmlns:a16="http://schemas.microsoft.com/office/drawing/2014/main" val="4243772784"/>
                  </a:ext>
                </a:extLst>
              </a:tr>
              <a:tr h="416353">
                <a:tc>
                  <a:txBody>
                    <a:bodyPr/>
                    <a:lstStyle/>
                    <a:p>
                      <a:pPr>
                        <a:lnSpc>
                          <a:spcPct val="110000"/>
                        </a:lnSpc>
                        <a:spcAft>
                          <a:spcPts val="600"/>
                        </a:spcAft>
                      </a:pPr>
                      <a:r>
                        <a:rPr lang="en-CA" sz="1600" dirty="0">
                          <a:effectLst/>
                          <a:latin typeface="+mj-lt"/>
                        </a:rPr>
                        <a:t>DOGE</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-2.50</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0.11</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-3.43</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-2.86</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-2.56</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extLst>
                  <a:ext uri="{0D108BD9-81ED-4DB2-BD59-A6C34878D82A}">
                    <a16:rowId xmlns:a16="http://schemas.microsoft.com/office/drawing/2014/main" val="4253933707"/>
                  </a:ext>
                </a:extLst>
              </a:tr>
              <a:tr h="416353">
                <a:tc>
                  <a:txBody>
                    <a:bodyPr/>
                    <a:lstStyle/>
                    <a:p>
                      <a:pPr>
                        <a:lnSpc>
                          <a:spcPct val="110000"/>
                        </a:lnSpc>
                        <a:spcAft>
                          <a:spcPts val="600"/>
                        </a:spcAft>
                      </a:pPr>
                      <a:r>
                        <a:rPr lang="en-CA" sz="1600">
                          <a:effectLst/>
                          <a:latin typeface="+mj-lt"/>
                        </a:rPr>
                        <a:t>ETH</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-0.29</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0.93</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-3.43</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-2.86</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a:effectLst/>
                          <a:latin typeface="+mj-lt"/>
                        </a:rPr>
                        <a:t>-2.57</a:t>
                      </a:r>
                      <a:endParaRPr lang="en-CA" sz="1600">
                        <a:effectLst/>
                        <a:latin typeface="+mj-lt"/>
                        <a:ea typeface="Times New Roman" panose="02020603050405020304" pitchFamily="18" charset="0"/>
                        <a:cs typeface="Times New Roman" panose="02020603050405020304" pitchFamily="18" charset="0"/>
                      </a:endParaRPr>
                    </a:p>
                  </a:txBody>
                  <a:tcPr marL="7144" marR="7144" marT="7144" marB="7144" anchor="b"/>
                </a:tc>
                <a:extLst>
                  <a:ext uri="{0D108BD9-81ED-4DB2-BD59-A6C34878D82A}">
                    <a16:rowId xmlns:a16="http://schemas.microsoft.com/office/drawing/2014/main" val="221827028"/>
                  </a:ext>
                </a:extLst>
              </a:tr>
              <a:tr h="416353">
                <a:tc>
                  <a:txBody>
                    <a:bodyPr/>
                    <a:lstStyle/>
                    <a:p>
                      <a:pPr>
                        <a:lnSpc>
                          <a:spcPct val="110000"/>
                        </a:lnSpc>
                        <a:spcAft>
                          <a:spcPts val="600"/>
                        </a:spcAft>
                      </a:pPr>
                      <a:r>
                        <a:rPr lang="en-CA" sz="1600" dirty="0">
                          <a:effectLst/>
                          <a:latin typeface="+mj-lt"/>
                        </a:rPr>
                        <a:t>BTC</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-0.85</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0.80</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-3.43</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-2.86</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tc>
                  <a:txBody>
                    <a:bodyPr/>
                    <a:lstStyle/>
                    <a:p>
                      <a:pPr algn="ctr">
                        <a:lnSpc>
                          <a:spcPct val="110000"/>
                        </a:lnSpc>
                        <a:spcAft>
                          <a:spcPts val="600"/>
                        </a:spcAft>
                      </a:pPr>
                      <a:r>
                        <a:rPr lang="en-CA" sz="1600" dirty="0">
                          <a:effectLst/>
                          <a:latin typeface="+mj-lt"/>
                        </a:rPr>
                        <a:t>-2.57</a:t>
                      </a:r>
                      <a:endParaRPr lang="en-CA" sz="1600" dirty="0">
                        <a:effectLst/>
                        <a:latin typeface="+mj-lt"/>
                        <a:ea typeface="Times New Roman" panose="02020603050405020304" pitchFamily="18" charset="0"/>
                        <a:cs typeface="Times New Roman" panose="02020603050405020304" pitchFamily="18" charset="0"/>
                      </a:endParaRPr>
                    </a:p>
                  </a:txBody>
                  <a:tcPr marL="7144" marR="7144" marT="7144" marB="7144" anchor="b"/>
                </a:tc>
                <a:extLst>
                  <a:ext uri="{0D108BD9-81ED-4DB2-BD59-A6C34878D82A}">
                    <a16:rowId xmlns:a16="http://schemas.microsoft.com/office/drawing/2014/main" val="223179338"/>
                  </a:ext>
                </a:extLst>
              </a:tr>
            </a:tbl>
          </a:graphicData>
        </a:graphic>
      </p:graphicFrame>
      <p:sp>
        <p:nvSpPr>
          <p:cNvPr id="12" name="TextBox 11">
            <a:extLst>
              <a:ext uri="{FF2B5EF4-FFF2-40B4-BE49-F238E27FC236}">
                <a16:creationId xmlns:a16="http://schemas.microsoft.com/office/drawing/2014/main" id="{68922AC3-EF8A-4499-9E8E-19F4C05A56F8}"/>
              </a:ext>
            </a:extLst>
          </p:cNvPr>
          <p:cNvSpPr txBox="1"/>
          <p:nvPr/>
        </p:nvSpPr>
        <p:spPr>
          <a:xfrm>
            <a:off x="475861" y="4082925"/>
            <a:ext cx="7916519" cy="1696362"/>
          </a:xfrm>
          <a:prstGeom prst="rect">
            <a:avLst/>
          </a:prstGeom>
          <a:noFill/>
        </p:spPr>
        <p:txBody>
          <a:bodyPr wrap="square">
            <a:spAutoFit/>
          </a:bodyPr>
          <a:lstStyle/>
          <a:p>
            <a:pPr>
              <a:lnSpc>
                <a:spcPct val="110000"/>
              </a:lnSpc>
              <a:spcAft>
                <a:spcPts val="450"/>
              </a:spcAft>
            </a:pPr>
            <a:r>
              <a:rPr lang="en-CA" sz="1600" dirty="0">
                <a:latin typeface="Arial" panose="020B0604020202020204" pitchFamily="34" charset="0"/>
                <a:ea typeface="Times New Roman" panose="02020603050405020304" pitchFamily="18" charset="0"/>
                <a:cs typeface="Times New Roman" panose="02020603050405020304" pitchFamily="18" charset="0"/>
              </a:rPr>
              <a:t>To summarize, based on the ADF test results, it is indicated that the time series of each cryptocurrency might not be stationary. The results show that none of the cryptocurrencies have p-values less than the significance level of 0.05, which indicates that we cannot reject the null hypothesis of non-stationarity. Additionally, the ADF Statistic values are not more negative than their respective critical values, which also supports the conclusion of non-stationarity.</a:t>
            </a:r>
          </a:p>
        </p:txBody>
      </p:sp>
      <p:sp>
        <p:nvSpPr>
          <p:cNvPr id="13" name="Title 1">
            <a:extLst>
              <a:ext uri="{FF2B5EF4-FFF2-40B4-BE49-F238E27FC236}">
                <a16:creationId xmlns:a16="http://schemas.microsoft.com/office/drawing/2014/main" id="{8AF7E855-3249-4A47-97CD-5B6933544EDE}"/>
              </a:ext>
            </a:extLst>
          </p:cNvPr>
          <p:cNvSpPr txBox="1">
            <a:spLocks/>
          </p:cNvSpPr>
          <p:nvPr/>
        </p:nvSpPr>
        <p:spPr>
          <a:xfrm>
            <a:off x="1614628" y="6083561"/>
            <a:ext cx="6333614" cy="361344"/>
          </a:xfrm>
          <a:prstGeom prst="rect">
            <a:avLst/>
          </a:prstGeom>
        </p:spPr>
        <p:txBody>
          <a:bodyPr vert="horz" lIns="68580" tIns="34290" rIns="68580" bIns="3429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1800" dirty="0"/>
              <a:t>The Augmented Dickey-Fuller (ADF) Test</a:t>
            </a:r>
          </a:p>
        </p:txBody>
      </p:sp>
    </p:spTree>
    <p:extLst>
      <p:ext uri="{BB962C8B-B14F-4D97-AF65-F5344CB8AC3E}">
        <p14:creationId xmlns:p14="http://schemas.microsoft.com/office/powerpoint/2010/main" val="2195711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4EA604E1-7EE4-437E-9AC3-E00775BEAD28}"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14</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803008" y="6022858"/>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Simple Moving Average (SMA) </a:t>
            </a:r>
          </a:p>
        </p:txBody>
      </p:sp>
      <p:pic>
        <p:nvPicPr>
          <p:cNvPr id="18" name="Picture 17">
            <a:extLst>
              <a:ext uri="{FF2B5EF4-FFF2-40B4-BE49-F238E27FC236}">
                <a16:creationId xmlns:a16="http://schemas.microsoft.com/office/drawing/2014/main" id="{FEE93DD2-79AF-B1BC-485A-E0C7767214AF}"/>
              </a:ext>
            </a:extLst>
          </p:cNvPr>
          <p:cNvPicPr>
            <a:picLocks noChangeAspect="1"/>
          </p:cNvPicPr>
          <p:nvPr/>
        </p:nvPicPr>
        <p:blipFill>
          <a:blip r:embed="rId4"/>
          <a:stretch>
            <a:fillRect/>
          </a:stretch>
        </p:blipFill>
        <p:spPr>
          <a:xfrm>
            <a:off x="259292" y="762557"/>
            <a:ext cx="8015816" cy="3861743"/>
          </a:xfrm>
          <a:prstGeom prst="rect">
            <a:avLst/>
          </a:prstGeom>
        </p:spPr>
      </p:pic>
      <p:sp>
        <p:nvSpPr>
          <p:cNvPr id="8" name="TextBox 7">
            <a:extLst>
              <a:ext uri="{FF2B5EF4-FFF2-40B4-BE49-F238E27FC236}">
                <a16:creationId xmlns:a16="http://schemas.microsoft.com/office/drawing/2014/main" id="{1C8E0853-A246-4FD7-ABA1-4B5B1A28B8BF}"/>
              </a:ext>
            </a:extLst>
          </p:cNvPr>
          <p:cNvSpPr txBox="1"/>
          <p:nvPr/>
        </p:nvSpPr>
        <p:spPr>
          <a:xfrm>
            <a:off x="485774" y="4624300"/>
            <a:ext cx="8300994" cy="1264642"/>
          </a:xfrm>
          <a:prstGeom prst="rect">
            <a:avLst/>
          </a:prstGeom>
          <a:noFill/>
        </p:spPr>
        <p:txBody>
          <a:bodyPr wrap="square">
            <a:spAutoFit/>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SMA is a type of moving average that smooths out short-term variations in a time series by calculating the average of the series for a particular time frame. To compute SMA, the values of a time series are summed over a specific number of periods, and then this total is divided by the number of periods.</a:t>
            </a:r>
          </a:p>
        </p:txBody>
      </p:sp>
    </p:spTree>
    <p:extLst>
      <p:ext uri="{BB962C8B-B14F-4D97-AF65-F5344CB8AC3E}">
        <p14:creationId xmlns:p14="http://schemas.microsoft.com/office/powerpoint/2010/main" val="82367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8DC457D7-ADB1-4CF5-8ECE-78D353ECB99A}"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15</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803008" y="6022858"/>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Simple Moving Average (SMA) </a:t>
            </a:r>
          </a:p>
        </p:txBody>
      </p:sp>
      <p:pic>
        <p:nvPicPr>
          <p:cNvPr id="19" name="Picture 18">
            <a:extLst>
              <a:ext uri="{FF2B5EF4-FFF2-40B4-BE49-F238E27FC236}">
                <a16:creationId xmlns:a16="http://schemas.microsoft.com/office/drawing/2014/main" id="{BD574E88-B14A-8477-7186-925622BAA4BA}"/>
              </a:ext>
            </a:extLst>
          </p:cNvPr>
          <p:cNvPicPr>
            <a:picLocks noChangeAspect="1"/>
          </p:cNvPicPr>
          <p:nvPr/>
        </p:nvPicPr>
        <p:blipFill>
          <a:blip r:embed="rId4"/>
          <a:stretch>
            <a:fillRect/>
          </a:stretch>
        </p:blipFill>
        <p:spPr>
          <a:xfrm>
            <a:off x="485774" y="771525"/>
            <a:ext cx="7905751" cy="5036422"/>
          </a:xfrm>
          <a:prstGeom prst="rect">
            <a:avLst/>
          </a:prstGeom>
        </p:spPr>
      </p:pic>
    </p:spTree>
    <p:extLst>
      <p:ext uri="{BB962C8B-B14F-4D97-AF65-F5344CB8AC3E}">
        <p14:creationId xmlns:p14="http://schemas.microsoft.com/office/powerpoint/2010/main" val="2238751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54E56A70-227F-4C61-AD44-8E5F893DB6F3}"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16</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064265" y="5991047"/>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Simple Moving Average (SMA) - Evaluation </a:t>
            </a:r>
          </a:p>
        </p:txBody>
      </p:sp>
      <p:graphicFrame>
        <p:nvGraphicFramePr>
          <p:cNvPr id="8" name="Table 7">
            <a:extLst>
              <a:ext uri="{FF2B5EF4-FFF2-40B4-BE49-F238E27FC236}">
                <a16:creationId xmlns:a16="http://schemas.microsoft.com/office/drawing/2014/main" id="{3E4BB038-6380-D5FC-9ACE-6DD4CDEEF8FD}"/>
              </a:ext>
            </a:extLst>
          </p:cNvPr>
          <p:cNvGraphicFramePr>
            <a:graphicFrameLocks noGrp="1"/>
          </p:cNvGraphicFramePr>
          <p:nvPr>
            <p:extLst>
              <p:ext uri="{D42A27DB-BD31-4B8C-83A1-F6EECF244321}">
                <p14:modId xmlns:p14="http://schemas.microsoft.com/office/powerpoint/2010/main" val="2308360547"/>
              </p:ext>
            </p:extLst>
          </p:nvPr>
        </p:nvGraphicFramePr>
        <p:xfrm>
          <a:off x="379478" y="874208"/>
          <a:ext cx="8086129" cy="3968279"/>
        </p:xfrm>
        <a:graphic>
          <a:graphicData uri="http://schemas.openxmlformats.org/drawingml/2006/table">
            <a:tbl>
              <a:tblPr firstRow="1" firstCol="1" bandRow="1">
                <a:tableStyleId>{5C22544A-7EE6-4342-B048-85BDC9FD1C3A}</a:tableStyleId>
              </a:tblPr>
              <a:tblGrid>
                <a:gridCol w="911636">
                  <a:extLst>
                    <a:ext uri="{9D8B030D-6E8A-4147-A177-3AD203B41FA5}">
                      <a16:colId xmlns:a16="http://schemas.microsoft.com/office/drawing/2014/main" val="2200517355"/>
                    </a:ext>
                  </a:extLst>
                </a:gridCol>
                <a:gridCol w="948062">
                  <a:extLst>
                    <a:ext uri="{9D8B030D-6E8A-4147-A177-3AD203B41FA5}">
                      <a16:colId xmlns:a16="http://schemas.microsoft.com/office/drawing/2014/main" val="324636433"/>
                    </a:ext>
                  </a:extLst>
                </a:gridCol>
                <a:gridCol w="793276">
                  <a:extLst>
                    <a:ext uri="{9D8B030D-6E8A-4147-A177-3AD203B41FA5}">
                      <a16:colId xmlns:a16="http://schemas.microsoft.com/office/drawing/2014/main" val="2357162260"/>
                    </a:ext>
                  </a:extLst>
                </a:gridCol>
                <a:gridCol w="957736">
                  <a:extLst>
                    <a:ext uri="{9D8B030D-6E8A-4147-A177-3AD203B41FA5}">
                      <a16:colId xmlns:a16="http://schemas.microsoft.com/office/drawing/2014/main" val="1674193261"/>
                    </a:ext>
                  </a:extLst>
                </a:gridCol>
                <a:gridCol w="822297">
                  <a:extLst>
                    <a:ext uri="{9D8B030D-6E8A-4147-A177-3AD203B41FA5}">
                      <a16:colId xmlns:a16="http://schemas.microsoft.com/office/drawing/2014/main" val="1642768626"/>
                    </a:ext>
                  </a:extLst>
                </a:gridCol>
                <a:gridCol w="1054915">
                  <a:extLst>
                    <a:ext uri="{9D8B030D-6E8A-4147-A177-3AD203B41FA5}">
                      <a16:colId xmlns:a16="http://schemas.microsoft.com/office/drawing/2014/main" val="3519516224"/>
                    </a:ext>
                  </a:extLst>
                </a:gridCol>
                <a:gridCol w="879905">
                  <a:extLst>
                    <a:ext uri="{9D8B030D-6E8A-4147-A177-3AD203B41FA5}">
                      <a16:colId xmlns:a16="http://schemas.microsoft.com/office/drawing/2014/main" val="4237649927"/>
                    </a:ext>
                  </a:extLst>
                </a:gridCol>
                <a:gridCol w="744905">
                  <a:extLst>
                    <a:ext uri="{9D8B030D-6E8A-4147-A177-3AD203B41FA5}">
                      <a16:colId xmlns:a16="http://schemas.microsoft.com/office/drawing/2014/main" val="1930222802"/>
                    </a:ext>
                  </a:extLst>
                </a:gridCol>
                <a:gridCol w="973397">
                  <a:extLst>
                    <a:ext uri="{9D8B030D-6E8A-4147-A177-3AD203B41FA5}">
                      <a16:colId xmlns:a16="http://schemas.microsoft.com/office/drawing/2014/main" val="1535016842"/>
                    </a:ext>
                  </a:extLst>
                </a:gridCol>
              </a:tblGrid>
              <a:tr h="1022321">
                <a:tc>
                  <a:txBody>
                    <a:bodyPr/>
                    <a:lstStyle/>
                    <a:p>
                      <a:pPr algn="ctr">
                        <a:lnSpc>
                          <a:spcPct val="110000"/>
                        </a:lnSpc>
                        <a:spcAft>
                          <a:spcPts val="600"/>
                        </a:spcAft>
                      </a:pPr>
                      <a:r>
                        <a:rPr lang="en-CA" sz="1600" dirty="0">
                          <a:effectLst/>
                          <a:latin typeface="+mj-lt"/>
                        </a:rPr>
                        <a:t>Currency</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MSE (30 day)</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MAE (30 day)</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RMSE (30 day)</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MAPE (30 day)</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MSE (60 day)</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MAE (60 day)</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RMSE (60 day)</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MAPE (60 day)</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extLst>
                  <a:ext uri="{0D108BD9-81ED-4DB2-BD59-A6C34878D82A}">
                    <a16:rowId xmlns:a16="http://schemas.microsoft.com/office/drawing/2014/main" val="3547989752"/>
                  </a:ext>
                </a:extLst>
              </a:tr>
              <a:tr h="466242">
                <a:tc>
                  <a:txBody>
                    <a:bodyPr/>
                    <a:lstStyle/>
                    <a:p>
                      <a:pPr>
                        <a:lnSpc>
                          <a:spcPct val="110000"/>
                        </a:lnSpc>
                        <a:spcAft>
                          <a:spcPts val="600"/>
                        </a:spcAft>
                      </a:pPr>
                      <a:r>
                        <a:rPr lang="en-CA" sz="1600">
                          <a:effectLst/>
                          <a:latin typeface="+mj-lt"/>
                        </a:rPr>
                        <a:t>LTC</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651.02</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13.84</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25.52</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14.39</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1190.25</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20.40</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34.50</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21.79</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extLst>
                  <a:ext uri="{0D108BD9-81ED-4DB2-BD59-A6C34878D82A}">
                    <a16:rowId xmlns:a16="http://schemas.microsoft.com/office/drawing/2014/main" val="1489836100"/>
                  </a:ext>
                </a:extLst>
              </a:tr>
              <a:tr h="466242">
                <a:tc>
                  <a:txBody>
                    <a:bodyPr/>
                    <a:lstStyle/>
                    <a:p>
                      <a:pPr>
                        <a:lnSpc>
                          <a:spcPct val="110000"/>
                        </a:lnSpc>
                        <a:spcAft>
                          <a:spcPts val="600"/>
                        </a:spcAft>
                      </a:pPr>
                      <a:r>
                        <a:rPr lang="en-CA" sz="1600">
                          <a:effectLst/>
                          <a:latin typeface="+mj-lt"/>
                        </a:rPr>
                        <a:t>ADA</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0.01</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0.05</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0.11</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17.97</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0.02</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0.08</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0.16</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28.09</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extLst>
                  <a:ext uri="{0D108BD9-81ED-4DB2-BD59-A6C34878D82A}">
                    <a16:rowId xmlns:a16="http://schemas.microsoft.com/office/drawing/2014/main" val="2501406464"/>
                  </a:ext>
                </a:extLst>
              </a:tr>
              <a:tr h="466242">
                <a:tc>
                  <a:txBody>
                    <a:bodyPr/>
                    <a:lstStyle/>
                    <a:p>
                      <a:pPr>
                        <a:lnSpc>
                          <a:spcPct val="110000"/>
                        </a:lnSpc>
                        <a:spcAft>
                          <a:spcPts val="600"/>
                        </a:spcAft>
                      </a:pPr>
                      <a:r>
                        <a:rPr lang="en-CA" sz="1600">
                          <a:effectLst/>
                          <a:latin typeface="+mj-lt"/>
                        </a:rPr>
                        <a:t>BNB</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1182.72</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10.62</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34.39</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15.87</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2564.45</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18.13</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50.64</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21.60</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extLst>
                  <a:ext uri="{0D108BD9-81ED-4DB2-BD59-A6C34878D82A}">
                    <a16:rowId xmlns:a16="http://schemas.microsoft.com/office/drawing/2014/main" val="2673757313"/>
                  </a:ext>
                </a:extLst>
              </a:tr>
              <a:tr h="466242">
                <a:tc>
                  <a:txBody>
                    <a:bodyPr/>
                    <a:lstStyle/>
                    <a:p>
                      <a:pPr>
                        <a:lnSpc>
                          <a:spcPct val="110000"/>
                        </a:lnSpc>
                        <a:spcAft>
                          <a:spcPts val="600"/>
                        </a:spcAft>
                      </a:pPr>
                      <a:r>
                        <a:rPr lang="en-CA" sz="1600">
                          <a:effectLst/>
                          <a:latin typeface="+mj-lt"/>
                        </a:rPr>
                        <a:t>DOGE</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0.00</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0.01</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0.03</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16.71</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0.00</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0.01</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0.04</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25.22</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extLst>
                  <a:ext uri="{0D108BD9-81ED-4DB2-BD59-A6C34878D82A}">
                    <a16:rowId xmlns:a16="http://schemas.microsoft.com/office/drawing/2014/main" val="1469582164"/>
                  </a:ext>
                </a:extLst>
              </a:tr>
              <a:tr h="466242">
                <a:tc>
                  <a:txBody>
                    <a:bodyPr/>
                    <a:lstStyle/>
                    <a:p>
                      <a:pPr>
                        <a:lnSpc>
                          <a:spcPct val="110000"/>
                        </a:lnSpc>
                        <a:spcAft>
                          <a:spcPts val="600"/>
                        </a:spcAft>
                      </a:pPr>
                      <a:r>
                        <a:rPr lang="en-CA" sz="1600">
                          <a:effectLst/>
                          <a:latin typeface="+mj-lt"/>
                        </a:rPr>
                        <a:t>ETH</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26358.00</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79.77</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162.35</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15.19</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52886.91</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118.16</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229.97</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22.51</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extLst>
                  <a:ext uri="{0D108BD9-81ED-4DB2-BD59-A6C34878D82A}">
                    <a16:rowId xmlns:a16="http://schemas.microsoft.com/office/drawing/2014/main" val="4050714087"/>
                  </a:ext>
                </a:extLst>
              </a:tr>
              <a:tr h="614748">
                <a:tc>
                  <a:txBody>
                    <a:bodyPr/>
                    <a:lstStyle/>
                    <a:p>
                      <a:pPr>
                        <a:lnSpc>
                          <a:spcPct val="110000"/>
                        </a:lnSpc>
                        <a:spcAft>
                          <a:spcPts val="600"/>
                        </a:spcAft>
                      </a:pPr>
                      <a:r>
                        <a:rPr lang="en-CA" sz="1600" dirty="0">
                          <a:effectLst/>
                          <a:latin typeface="+mj-lt"/>
                        </a:rPr>
                        <a:t>BTC</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6461706.47</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1320.58</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2541.99</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a:effectLst/>
                          <a:latin typeface="+mj-lt"/>
                        </a:rPr>
                        <a:t>10.79</a:t>
                      </a:r>
                      <a:endParaRPr lang="en-CA" sz="160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16064760.43</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2191.24</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4008.09</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tc>
                  <a:txBody>
                    <a:bodyPr/>
                    <a:lstStyle/>
                    <a:p>
                      <a:pPr algn="ctr">
                        <a:lnSpc>
                          <a:spcPct val="110000"/>
                        </a:lnSpc>
                        <a:spcAft>
                          <a:spcPts val="600"/>
                        </a:spcAft>
                      </a:pPr>
                      <a:r>
                        <a:rPr lang="en-CA" sz="1600" dirty="0">
                          <a:effectLst/>
                          <a:latin typeface="+mj-lt"/>
                        </a:rPr>
                        <a:t>16.31</a:t>
                      </a:r>
                      <a:endParaRPr lang="en-CA" sz="1600" dirty="0">
                        <a:effectLst/>
                        <a:latin typeface="+mj-lt"/>
                        <a:ea typeface="Times New Roman" panose="02020603050405020304" pitchFamily="18" charset="0"/>
                        <a:cs typeface="Times New Roman" panose="02020603050405020304" pitchFamily="18" charset="0"/>
                      </a:endParaRPr>
                    </a:p>
                  </a:txBody>
                  <a:tcPr marL="5532" marR="5532" marT="5532" marB="5532" anchor="b"/>
                </a:tc>
                <a:extLst>
                  <a:ext uri="{0D108BD9-81ED-4DB2-BD59-A6C34878D82A}">
                    <a16:rowId xmlns:a16="http://schemas.microsoft.com/office/drawing/2014/main" val="3893578625"/>
                  </a:ext>
                </a:extLst>
              </a:tr>
            </a:tbl>
          </a:graphicData>
        </a:graphic>
      </p:graphicFrame>
      <p:sp>
        <p:nvSpPr>
          <p:cNvPr id="11" name="TextBox 10">
            <a:extLst>
              <a:ext uri="{FF2B5EF4-FFF2-40B4-BE49-F238E27FC236}">
                <a16:creationId xmlns:a16="http://schemas.microsoft.com/office/drawing/2014/main" id="{9EA59E81-23AC-AB24-1EFF-D5A1C7CEA551}"/>
              </a:ext>
            </a:extLst>
          </p:cNvPr>
          <p:cNvSpPr txBox="1"/>
          <p:nvPr/>
        </p:nvSpPr>
        <p:spPr>
          <a:xfrm>
            <a:off x="299130" y="4842487"/>
            <a:ext cx="8086130" cy="982833"/>
          </a:xfrm>
          <a:prstGeom prst="rect">
            <a:avLst/>
          </a:prstGeom>
          <a:noFill/>
        </p:spPr>
        <p:txBody>
          <a:bodyPr wrap="square">
            <a:spAutoFit/>
          </a:bodyPr>
          <a:lstStyle/>
          <a:p>
            <a:pPr>
              <a:lnSpc>
                <a:spcPct val="110000"/>
              </a:lnSpc>
              <a:spcAft>
                <a:spcPts val="6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The 30-day model has lower MSE, MAE, RMSE, and MAPE for all currencies Therefore, overall, the 30-day model seems to be performing better than the 60-day model</a:t>
            </a:r>
            <a:r>
              <a:rPr lang="en-CA" dirty="0">
                <a:latin typeface="Arial" panose="020B0604020202020204" pitchFamily="34" charset="0"/>
                <a:ea typeface="Times New Roman" panose="02020603050405020304" pitchFamily="18" charset="0"/>
                <a:cs typeface="Times New Roman" panose="02020603050405020304" pitchFamily="18" charset="0"/>
              </a:rPr>
              <a:t>.</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3760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82B998EB-BBF8-42BD-99E1-02E9E9775D8C}"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17</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910302" y="6128771"/>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Simple Moving Average (SMA) – </a:t>
            </a:r>
            <a:r>
              <a:rPr lang="en-US" sz="1800" dirty="0"/>
              <a:t>Correlation</a:t>
            </a:r>
            <a:endParaRPr lang="en-US" sz="2400" dirty="0"/>
          </a:p>
        </p:txBody>
      </p:sp>
      <p:graphicFrame>
        <p:nvGraphicFramePr>
          <p:cNvPr id="7" name="Table 6">
            <a:extLst>
              <a:ext uri="{FF2B5EF4-FFF2-40B4-BE49-F238E27FC236}">
                <a16:creationId xmlns:a16="http://schemas.microsoft.com/office/drawing/2014/main" id="{3DDCCFCC-3DD5-7D94-079D-2758A5EE30F2}"/>
              </a:ext>
            </a:extLst>
          </p:cNvPr>
          <p:cNvGraphicFramePr>
            <a:graphicFrameLocks noGrp="1"/>
          </p:cNvGraphicFramePr>
          <p:nvPr>
            <p:extLst>
              <p:ext uri="{D42A27DB-BD31-4B8C-83A1-F6EECF244321}">
                <p14:modId xmlns:p14="http://schemas.microsoft.com/office/powerpoint/2010/main" val="3264713363"/>
              </p:ext>
            </p:extLst>
          </p:nvPr>
        </p:nvGraphicFramePr>
        <p:xfrm>
          <a:off x="522514" y="778277"/>
          <a:ext cx="7865707" cy="5061714"/>
        </p:xfrm>
        <a:graphic>
          <a:graphicData uri="http://schemas.openxmlformats.org/drawingml/2006/table">
            <a:tbl>
              <a:tblPr firstRow="1" firstCol="1" bandRow="1">
                <a:tableStyleId>{5C22544A-7EE6-4342-B048-85BDC9FD1C3A}</a:tableStyleId>
              </a:tblPr>
              <a:tblGrid>
                <a:gridCol w="1176503">
                  <a:extLst>
                    <a:ext uri="{9D8B030D-6E8A-4147-A177-3AD203B41FA5}">
                      <a16:colId xmlns:a16="http://schemas.microsoft.com/office/drawing/2014/main" val="3016664622"/>
                    </a:ext>
                  </a:extLst>
                </a:gridCol>
                <a:gridCol w="1201101">
                  <a:extLst>
                    <a:ext uri="{9D8B030D-6E8A-4147-A177-3AD203B41FA5}">
                      <a16:colId xmlns:a16="http://schemas.microsoft.com/office/drawing/2014/main" val="325331237"/>
                    </a:ext>
                  </a:extLst>
                </a:gridCol>
                <a:gridCol w="5488103">
                  <a:extLst>
                    <a:ext uri="{9D8B030D-6E8A-4147-A177-3AD203B41FA5}">
                      <a16:colId xmlns:a16="http://schemas.microsoft.com/office/drawing/2014/main" val="1480340047"/>
                    </a:ext>
                  </a:extLst>
                </a:gridCol>
              </a:tblGrid>
              <a:tr h="502404">
                <a:tc>
                  <a:txBody>
                    <a:bodyPr/>
                    <a:lstStyle/>
                    <a:p>
                      <a:pPr>
                        <a:lnSpc>
                          <a:spcPct val="110000"/>
                        </a:lnSpc>
                        <a:spcAft>
                          <a:spcPts val="600"/>
                        </a:spcAft>
                      </a:pPr>
                      <a:r>
                        <a:rPr lang="en-CA" sz="1600" dirty="0">
                          <a:effectLst/>
                          <a:latin typeface="+mj-lt"/>
                        </a:rPr>
                        <a:t>Currency</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gn="ctr">
                        <a:lnSpc>
                          <a:spcPct val="110000"/>
                        </a:lnSpc>
                        <a:spcAft>
                          <a:spcPts val="600"/>
                        </a:spcAft>
                      </a:pPr>
                      <a:r>
                        <a:rPr lang="en-CA" sz="1600" dirty="0">
                          <a:effectLst/>
                          <a:latin typeface="+mj-lt"/>
                        </a:rPr>
                        <a:t>Correlation Coefficient</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marR="243840">
                        <a:lnSpc>
                          <a:spcPct val="110000"/>
                        </a:lnSpc>
                        <a:spcAft>
                          <a:spcPts val="600"/>
                        </a:spcAft>
                      </a:pPr>
                      <a:r>
                        <a:rPr lang="en-CA" sz="1600" dirty="0">
                          <a:effectLst/>
                          <a:latin typeface="+mj-lt"/>
                        </a:rPr>
                        <a:t>Explanation</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extLst>
                  <a:ext uri="{0D108BD9-81ED-4DB2-BD59-A6C34878D82A}">
                    <a16:rowId xmlns:a16="http://schemas.microsoft.com/office/drawing/2014/main" val="1491423897"/>
                  </a:ext>
                </a:extLst>
              </a:tr>
              <a:tr h="754544">
                <a:tc>
                  <a:txBody>
                    <a:bodyPr/>
                    <a:lstStyle/>
                    <a:p>
                      <a:pPr>
                        <a:lnSpc>
                          <a:spcPct val="110000"/>
                        </a:lnSpc>
                        <a:spcAft>
                          <a:spcPts val="600"/>
                        </a:spcAft>
                      </a:pPr>
                      <a:r>
                        <a:rPr lang="en-CA" sz="1600" dirty="0">
                          <a:effectLst/>
                          <a:latin typeface="+mj-lt"/>
                        </a:rPr>
                        <a:t> BTC</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gn="ctr">
                        <a:lnSpc>
                          <a:spcPct val="110000"/>
                        </a:lnSpc>
                        <a:spcAft>
                          <a:spcPts val="600"/>
                        </a:spcAft>
                      </a:pPr>
                      <a:r>
                        <a:rPr lang="en-CA" sz="1600" dirty="0">
                          <a:effectLst/>
                          <a:latin typeface="+mj-lt"/>
                        </a:rPr>
                        <a:t>0.951533</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nSpc>
                          <a:spcPct val="110000"/>
                        </a:lnSpc>
                        <a:spcAft>
                          <a:spcPts val="600"/>
                        </a:spcAft>
                      </a:pPr>
                      <a:r>
                        <a:rPr lang="en-CA" sz="1400" dirty="0">
                          <a:effectLst/>
                          <a:latin typeface="+mj-lt"/>
                        </a:rPr>
                        <a:t>BTC has the highest correlation coefficient, indicating a strong positive correlation between the predicted and actual prices</a:t>
                      </a:r>
                      <a:endParaRPr lang="en-CA" sz="1400" dirty="0">
                        <a:effectLst/>
                        <a:latin typeface="+mj-lt"/>
                        <a:ea typeface="Times New Roman" panose="02020603050405020304" pitchFamily="18" charset="0"/>
                        <a:cs typeface="Times New Roman" panose="02020603050405020304" pitchFamily="18" charset="0"/>
                      </a:endParaRPr>
                    </a:p>
                  </a:txBody>
                  <a:tcPr marL="9415" marR="9415" marT="9415" marB="9415" anchor="b"/>
                </a:tc>
                <a:extLst>
                  <a:ext uri="{0D108BD9-81ED-4DB2-BD59-A6C34878D82A}">
                    <a16:rowId xmlns:a16="http://schemas.microsoft.com/office/drawing/2014/main" val="2701005853"/>
                  </a:ext>
                </a:extLst>
              </a:tr>
              <a:tr h="754544">
                <a:tc>
                  <a:txBody>
                    <a:bodyPr/>
                    <a:lstStyle/>
                    <a:p>
                      <a:pPr>
                        <a:lnSpc>
                          <a:spcPct val="110000"/>
                        </a:lnSpc>
                        <a:spcAft>
                          <a:spcPts val="600"/>
                        </a:spcAft>
                      </a:pPr>
                      <a:r>
                        <a:rPr lang="en-CA" sz="1600" dirty="0">
                          <a:effectLst/>
                          <a:latin typeface="+mj-lt"/>
                        </a:rPr>
                        <a:t> ETH</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gn="ctr">
                        <a:lnSpc>
                          <a:spcPct val="110000"/>
                        </a:lnSpc>
                        <a:spcAft>
                          <a:spcPts val="600"/>
                        </a:spcAft>
                      </a:pPr>
                      <a:r>
                        <a:rPr lang="en-CA" sz="1600" dirty="0">
                          <a:effectLst/>
                          <a:latin typeface="+mj-lt"/>
                        </a:rPr>
                        <a:t>0.935910</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nSpc>
                          <a:spcPct val="110000"/>
                        </a:lnSpc>
                        <a:spcAft>
                          <a:spcPts val="600"/>
                        </a:spcAft>
                      </a:pPr>
                      <a:r>
                        <a:rPr lang="en-CA" sz="1400" dirty="0">
                          <a:effectLst/>
                          <a:latin typeface="+mj-lt"/>
                        </a:rPr>
                        <a:t>ETH also has a strong positive correlation coefficient which means that SMA model are highly correlated with the actual prices of ETH.</a:t>
                      </a:r>
                      <a:endParaRPr lang="en-CA" sz="1400" dirty="0">
                        <a:effectLst/>
                        <a:latin typeface="+mj-lt"/>
                        <a:ea typeface="Times New Roman" panose="02020603050405020304" pitchFamily="18" charset="0"/>
                        <a:cs typeface="Times New Roman" panose="02020603050405020304" pitchFamily="18" charset="0"/>
                      </a:endParaRPr>
                    </a:p>
                  </a:txBody>
                  <a:tcPr marL="9415" marR="9415" marT="9415" marB="9415" anchor="b"/>
                </a:tc>
                <a:extLst>
                  <a:ext uri="{0D108BD9-81ED-4DB2-BD59-A6C34878D82A}">
                    <a16:rowId xmlns:a16="http://schemas.microsoft.com/office/drawing/2014/main" val="4222601248"/>
                  </a:ext>
                </a:extLst>
              </a:tr>
              <a:tr h="754544">
                <a:tc>
                  <a:txBody>
                    <a:bodyPr/>
                    <a:lstStyle/>
                    <a:p>
                      <a:pPr>
                        <a:lnSpc>
                          <a:spcPct val="110000"/>
                        </a:lnSpc>
                        <a:spcAft>
                          <a:spcPts val="600"/>
                        </a:spcAft>
                      </a:pPr>
                      <a:r>
                        <a:rPr lang="en-CA" sz="1600" dirty="0">
                          <a:effectLst/>
                          <a:latin typeface="+mj-lt"/>
                        </a:rPr>
                        <a:t> ADA</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gn="ctr">
                        <a:lnSpc>
                          <a:spcPct val="110000"/>
                        </a:lnSpc>
                        <a:spcAft>
                          <a:spcPts val="600"/>
                        </a:spcAft>
                      </a:pPr>
                      <a:r>
                        <a:rPr lang="en-CA" sz="1600" dirty="0">
                          <a:effectLst/>
                          <a:latin typeface="+mj-lt"/>
                        </a:rPr>
                        <a:t>0.929577</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nSpc>
                          <a:spcPct val="110000"/>
                        </a:lnSpc>
                        <a:spcAft>
                          <a:spcPts val="600"/>
                        </a:spcAft>
                      </a:pPr>
                      <a:r>
                        <a:rPr lang="en-CA" sz="1400" dirty="0">
                          <a:effectLst/>
                          <a:latin typeface="+mj-lt"/>
                        </a:rPr>
                        <a:t>ADA has a slightly lower correlation coefficient than BTC and ETH, but still shows a strong positive correlation between the predicted and actual prices.</a:t>
                      </a:r>
                      <a:endParaRPr lang="en-CA" sz="1400" dirty="0">
                        <a:effectLst/>
                        <a:latin typeface="+mj-lt"/>
                        <a:ea typeface="Times New Roman" panose="02020603050405020304" pitchFamily="18" charset="0"/>
                        <a:cs typeface="Times New Roman" panose="02020603050405020304" pitchFamily="18" charset="0"/>
                      </a:endParaRPr>
                    </a:p>
                  </a:txBody>
                  <a:tcPr marL="9415" marR="9415" marT="9415" marB="9415" anchor="b"/>
                </a:tc>
                <a:extLst>
                  <a:ext uri="{0D108BD9-81ED-4DB2-BD59-A6C34878D82A}">
                    <a16:rowId xmlns:a16="http://schemas.microsoft.com/office/drawing/2014/main" val="2211288431"/>
                  </a:ext>
                </a:extLst>
              </a:tr>
              <a:tr h="754544">
                <a:tc>
                  <a:txBody>
                    <a:bodyPr/>
                    <a:lstStyle/>
                    <a:p>
                      <a:pPr>
                        <a:lnSpc>
                          <a:spcPct val="110000"/>
                        </a:lnSpc>
                        <a:spcAft>
                          <a:spcPts val="600"/>
                        </a:spcAft>
                      </a:pPr>
                      <a:r>
                        <a:rPr lang="en-CA" sz="1600" dirty="0">
                          <a:effectLst/>
                          <a:latin typeface="+mj-lt"/>
                        </a:rPr>
                        <a:t>BNB</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gn="ctr">
                        <a:lnSpc>
                          <a:spcPct val="110000"/>
                        </a:lnSpc>
                        <a:spcAft>
                          <a:spcPts val="600"/>
                        </a:spcAft>
                      </a:pPr>
                      <a:r>
                        <a:rPr lang="en-CA" sz="1600" dirty="0">
                          <a:effectLst/>
                          <a:latin typeface="+mj-lt"/>
                        </a:rPr>
                        <a:t>0.899203</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nSpc>
                          <a:spcPct val="110000"/>
                        </a:lnSpc>
                        <a:spcAft>
                          <a:spcPts val="600"/>
                        </a:spcAft>
                      </a:pPr>
                      <a:r>
                        <a:rPr lang="en-CA" sz="1400" dirty="0">
                          <a:effectLst/>
                          <a:latin typeface="+mj-lt"/>
                        </a:rPr>
                        <a:t>BNB has a correlation coefficient indicating a positive correlation between the predicted and actual prices, but slightly weaker than BTC, ETH, and ADA.</a:t>
                      </a:r>
                      <a:endParaRPr lang="en-CA" sz="1400" dirty="0">
                        <a:effectLst/>
                        <a:latin typeface="+mj-lt"/>
                        <a:ea typeface="Times New Roman" panose="02020603050405020304" pitchFamily="18" charset="0"/>
                        <a:cs typeface="Times New Roman" panose="02020603050405020304" pitchFamily="18" charset="0"/>
                      </a:endParaRPr>
                    </a:p>
                  </a:txBody>
                  <a:tcPr marL="9415" marR="9415" marT="9415" marB="9415" anchor="b"/>
                </a:tc>
                <a:extLst>
                  <a:ext uri="{0D108BD9-81ED-4DB2-BD59-A6C34878D82A}">
                    <a16:rowId xmlns:a16="http://schemas.microsoft.com/office/drawing/2014/main" val="2099200153"/>
                  </a:ext>
                </a:extLst>
              </a:tr>
              <a:tr h="754544">
                <a:tc>
                  <a:txBody>
                    <a:bodyPr/>
                    <a:lstStyle/>
                    <a:p>
                      <a:pPr>
                        <a:lnSpc>
                          <a:spcPct val="110000"/>
                        </a:lnSpc>
                        <a:spcAft>
                          <a:spcPts val="600"/>
                        </a:spcAft>
                      </a:pPr>
                      <a:r>
                        <a:rPr lang="en-CA" sz="1600" dirty="0">
                          <a:effectLst/>
                          <a:latin typeface="+mj-lt"/>
                        </a:rPr>
                        <a:t> LTC</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gn="ctr">
                        <a:lnSpc>
                          <a:spcPct val="110000"/>
                        </a:lnSpc>
                        <a:spcAft>
                          <a:spcPts val="600"/>
                        </a:spcAft>
                      </a:pPr>
                      <a:r>
                        <a:rPr lang="en-CA" sz="1600" dirty="0">
                          <a:effectLst/>
                          <a:latin typeface="+mj-lt"/>
                        </a:rPr>
                        <a:t>0.848562</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nSpc>
                          <a:spcPct val="110000"/>
                        </a:lnSpc>
                        <a:spcAft>
                          <a:spcPts val="600"/>
                        </a:spcAft>
                      </a:pPr>
                      <a:r>
                        <a:rPr lang="en-CA" sz="1400">
                          <a:effectLst/>
                          <a:latin typeface="+mj-lt"/>
                        </a:rPr>
                        <a:t>LTC has a correlation coefficient indicating a positive correlation between the predicted and actual prices, but weaker than BTC, ETH, ADA, and BNB.</a:t>
                      </a:r>
                      <a:endParaRPr lang="en-CA" sz="1400">
                        <a:effectLst/>
                        <a:latin typeface="+mj-lt"/>
                        <a:ea typeface="Times New Roman" panose="02020603050405020304" pitchFamily="18" charset="0"/>
                        <a:cs typeface="Times New Roman" panose="02020603050405020304" pitchFamily="18" charset="0"/>
                      </a:endParaRPr>
                    </a:p>
                  </a:txBody>
                  <a:tcPr marL="9415" marR="9415" marT="9415" marB="9415" anchor="b"/>
                </a:tc>
                <a:extLst>
                  <a:ext uri="{0D108BD9-81ED-4DB2-BD59-A6C34878D82A}">
                    <a16:rowId xmlns:a16="http://schemas.microsoft.com/office/drawing/2014/main" val="797303376"/>
                  </a:ext>
                </a:extLst>
              </a:tr>
              <a:tr h="754544">
                <a:tc>
                  <a:txBody>
                    <a:bodyPr/>
                    <a:lstStyle/>
                    <a:p>
                      <a:pPr>
                        <a:lnSpc>
                          <a:spcPct val="110000"/>
                        </a:lnSpc>
                        <a:spcAft>
                          <a:spcPts val="600"/>
                        </a:spcAft>
                      </a:pPr>
                      <a:r>
                        <a:rPr lang="en-CA" sz="1600" dirty="0">
                          <a:effectLst/>
                          <a:latin typeface="+mj-lt"/>
                        </a:rPr>
                        <a:t> DOGE</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gn="ctr">
                        <a:lnSpc>
                          <a:spcPct val="110000"/>
                        </a:lnSpc>
                        <a:spcAft>
                          <a:spcPts val="600"/>
                        </a:spcAft>
                      </a:pPr>
                      <a:r>
                        <a:rPr lang="en-CA" sz="1600" dirty="0">
                          <a:effectLst/>
                          <a:latin typeface="+mj-lt"/>
                        </a:rPr>
                        <a:t>0.830772</a:t>
                      </a:r>
                      <a:endParaRPr lang="en-CA" sz="1600" dirty="0">
                        <a:effectLst/>
                        <a:latin typeface="+mj-lt"/>
                        <a:ea typeface="Times New Roman" panose="02020603050405020304" pitchFamily="18" charset="0"/>
                        <a:cs typeface="Times New Roman" panose="02020603050405020304" pitchFamily="18" charset="0"/>
                      </a:endParaRPr>
                    </a:p>
                  </a:txBody>
                  <a:tcPr marL="9415" marR="9415" marT="9415" marB="9415" anchor="b"/>
                </a:tc>
                <a:tc>
                  <a:txBody>
                    <a:bodyPr/>
                    <a:lstStyle/>
                    <a:p>
                      <a:pPr>
                        <a:lnSpc>
                          <a:spcPct val="110000"/>
                        </a:lnSpc>
                        <a:spcAft>
                          <a:spcPts val="600"/>
                        </a:spcAft>
                      </a:pPr>
                      <a:r>
                        <a:rPr lang="en-CA" sz="1400" dirty="0">
                          <a:effectLst/>
                          <a:latin typeface="+mj-lt"/>
                        </a:rPr>
                        <a:t>DOGE has the lowest correlation coefficient among the cryptocurrencies listed here, indicating a weaker positive correlation.</a:t>
                      </a:r>
                      <a:endParaRPr lang="en-CA" sz="1400" dirty="0">
                        <a:effectLst/>
                        <a:latin typeface="+mj-lt"/>
                        <a:ea typeface="Times New Roman" panose="02020603050405020304" pitchFamily="18" charset="0"/>
                        <a:cs typeface="Times New Roman" panose="02020603050405020304" pitchFamily="18" charset="0"/>
                      </a:endParaRPr>
                    </a:p>
                  </a:txBody>
                  <a:tcPr marL="9415" marR="9415" marT="9415" marB="9415" anchor="b"/>
                </a:tc>
                <a:extLst>
                  <a:ext uri="{0D108BD9-81ED-4DB2-BD59-A6C34878D82A}">
                    <a16:rowId xmlns:a16="http://schemas.microsoft.com/office/drawing/2014/main" val="3199283872"/>
                  </a:ext>
                </a:extLst>
              </a:tr>
            </a:tbl>
          </a:graphicData>
        </a:graphic>
      </p:graphicFrame>
    </p:spTree>
    <p:extLst>
      <p:ext uri="{BB962C8B-B14F-4D97-AF65-F5344CB8AC3E}">
        <p14:creationId xmlns:p14="http://schemas.microsoft.com/office/powerpoint/2010/main" val="2105521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B3E66355-F3AB-44F4-90C3-ED1362461B5A}"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18</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064265" y="5991047"/>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Simple Moving Average (SMA) – </a:t>
            </a:r>
            <a:r>
              <a:rPr lang="en-US" sz="1600" dirty="0"/>
              <a:t>Feature Importance</a:t>
            </a:r>
            <a:endParaRPr lang="en-US" sz="2400" dirty="0"/>
          </a:p>
        </p:txBody>
      </p:sp>
      <p:graphicFrame>
        <p:nvGraphicFramePr>
          <p:cNvPr id="8" name="Table 7">
            <a:extLst>
              <a:ext uri="{FF2B5EF4-FFF2-40B4-BE49-F238E27FC236}">
                <a16:creationId xmlns:a16="http://schemas.microsoft.com/office/drawing/2014/main" id="{F8C90096-47C4-4ACE-836D-3E20F4701107}"/>
              </a:ext>
            </a:extLst>
          </p:cNvPr>
          <p:cNvGraphicFramePr>
            <a:graphicFrameLocks noGrp="1"/>
          </p:cNvGraphicFramePr>
          <p:nvPr>
            <p:extLst>
              <p:ext uri="{D42A27DB-BD31-4B8C-83A1-F6EECF244321}">
                <p14:modId xmlns:p14="http://schemas.microsoft.com/office/powerpoint/2010/main" val="400643849"/>
              </p:ext>
            </p:extLst>
          </p:nvPr>
        </p:nvGraphicFramePr>
        <p:xfrm>
          <a:off x="457411" y="874208"/>
          <a:ext cx="8008198" cy="4796011"/>
        </p:xfrm>
        <a:graphic>
          <a:graphicData uri="http://schemas.openxmlformats.org/drawingml/2006/table">
            <a:tbl>
              <a:tblPr firstRow="1" firstCol="1" bandRow="1">
                <a:tableStyleId>{5C22544A-7EE6-4342-B048-85BDC9FD1C3A}</a:tableStyleId>
              </a:tblPr>
              <a:tblGrid>
                <a:gridCol w="1175644">
                  <a:extLst>
                    <a:ext uri="{9D8B030D-6E8A-4147-A177-3AD203B41FA5}">
                      <a16:colId xmlns:a16="http://schemas.microsoft.com/office/drawing/2014/main" val="2987146220"/>
                    </a:ext>
                  </a:extLst>
                </a:gridCol>
                <a:gridCol w="1175644">
                  <a:extLst>
                    <a:ext uri="{9D8B030D-6E8A-4147-A177-3AD203B41FA5}">
                      <a16:colId xmlns:a16="http://schemas.microsoft.com/office/drawing/2014/main" val="4042986731"/>
                    </a:ext>
                  </a:extLst>
                </a:gridCol>
                <a:gridCol w="1175644">
                  <a:extLst>
                    <a:ext uri="{9D8B030D-6E8A-4147-A177-3AD203B41FA5}">
                      <a16:colId xmlns:a16="http://schemas.microsoft.com/office/drawing/2014/main" val="2619283919"/>
                    </a:ext>
                  </a:extLst>
                </a:gridCol>
                <a:gridCol w="4481266">
                  <a:extLst>
                    <a:ext uri="{9D8B030D-6E8A-4147-A177-3AD203B41FA5}">
                      <a16:colId xmlns:a16="http://schemas.microsoft.com/office/drawing/2014/main" val="2524951348"/>
                    </a:ext>
                  </a:extLst>
                </a:gridCol>
              </a:tblGrid>
              <a:tr h="368186">
                <a:tc>
                  <a:txBody>
                    <a:bodyPr/>
                    <a:lstStyle/>
                    <a:p>
                      <a:pPr>
                        <a:lnSpc>
                          <a:spcPct val="110000"/>
                        </a:lnSpc>
                        <a:spcAft>
                          <a:spcPts val="600"/>
                        </a:spcAft>
                      </a:pPr>
                      <a:r>
                        <a:rPr lang="en-CA" sz="1600">
                          <a:effectLst/>
                          <a:latin typeface="+mj-lt"/>
                        </a:rPr>
                        <a:t>Feature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Importance Score (RF)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Importance Score (GB)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Explanation</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920871536"/>
                  </a:ext>
                </a:extLst>
              </a:tr>
              <a:tr h="922302">
                <a:tc>
                  <a:txBody>
                    <a:bodyPr/>
                    <a:lstStyle/>
                    <a:p>
                      <a:pPr>
                        <a:lnSpc>
                          <a:spcPct val="110000"/>
                        </a:lnSpc>
                        <a:spcAft>
                          <a:spcPts val="600"/>
                        </a:spcAft>
                      </a:pPr>
                      <a:r>
                        <a:rPr lang="en-CA" sz="1600">
                          <a:effectLst/>
                          <a:latin typeface="+mj-lt"/>
                        </a:rPr>
                        <a:t>High</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0.209124</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0.375585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400" dirty="0">
                          <a:effectLst/>
                          <a:latin typeface="+mj-lt"/>
                        </a:rPr>
                        <a:t>GB considers "High" as the most important feature, likely because it reflects the upper limit of a security's price movement. RF also considers "High" an important feature, but ranks it lower than "Low".</a:t>
                      </a:r>
                      <a:endParaRPr lang="en-CA" sz="14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360801077"/>
                  </a:ext>
                </a:extLst>
              </a:tr>
              <a:tr h="552891">
                <a:tc>
                  <a:txBody>
                    <a:bodyPr/>
                    <a:lstStyle/>
                    <a:p>
                      <a:pPr>
                        <a:lnSpc>
                          <a:spcPct val="110000"/>
                        </a:lnSpc>
                        <a:spcAft>
                          <a:spcPts val="600"/>
                        </a:spcAft>
                      </a:pPr>
                      <a:r>
                        <a:rPr lang="en-CA" sz="1600">
                          <a:effectLst/>
                          <a:latin typeface="+mj-lt"/>
                        </a:rPr>
                        <a:t>Low</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0.362974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0.419900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400">
                          <a:effectLst/>
                          <a:latin typeface="+mj-lt"/>
                        </a:rPr>
                        <a:t>Both GB and RF consider "Low" as the most important feature, likely because it reflects the lower limit of a security's price movement.</a:t>
                      </a:r>
                      <a:endParaRPr lang="en-CA" sz="14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448689536"/>
                  </a:ext>
                </a:extLst>
              </a:tr>
              <a:tr h="922302">
                <a:tc>
                  <a:txBody>
                    <a:bodyPr/>
                    <a:lstStyle/>
                    <a:p>
                      <a:pPr>
                        <a:lnSpc>
                          <a:spcPct val="110000"/>
                        </a:lnSpc>
                        <a:spcAft>
                          <a:spcPts val="600"/>
                        </a:spcAft>
                      </a:pPr>
                      <a:r>
                        <a:rPr lang="en-CA" sz="1600">
                          <a:effectLst/>
                          <a:latin typeface="+mj-lt"/>
                        </a:rPr>
                        <a:t>Open</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0.384148       </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0.147923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400" dirty="0">
                          <a:effectLst/>
                          <a:latin typeface="+mj-lt"/>
                        </a:rPr>
                        <a:t>RF considers "Open" as an important feature, likely because it reflects the initial investor sentiment for the security. GB assigns low importance to "Open" compared to other features.</a:t>
                      </a:r>
                      <a:endParaRPr lang="en-CA" sz="14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11464343"/>
                  </a:ext>
                </a:extLst>
              </a:tr>
              <a:tr h="737597">
                <a:tc>
                  <a:txBody>
                    <a:bodyPr/>
                    <a:lstStyle/>
                    <a:p>
                      <a:pPr>
                        <a:lnSpc>
                          <a:spcPct val="110000"/>
                        </a:lnSpc>
                        <a:spcAft>
                          <a:spcPts val="600"/>
                        </a:spcAft>
                      </a:pPr>
                      <a:r>
                        <a:rPr lang="en-CA" sz="1600">
                          <a:effectLst/>
                          <a:latin typeface="+mj-lt"/>
                        </a:rPr>
                        <a:t>Volume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0.000019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0.000005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400" dirty="0">
                          <a:effectLst/>
                          <a:latin typeface="+mj-lt"/>
                        </a:rPr>
                        <a:t>Both GB and RF consider "Volume" as the least important feature, likely because it doesn't have a strong direct correlation with the price of the security.</a:t>
                      </a:r>
                      <a:endParaRPr lang="en-CA" sz="14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81249475"/>
                  </a:ext>
                </a:extLst>
              </a:tr>
              <a:tr h="922302">
                <a:tc>
                  <a:txBody>
                    <a:bodyPr/>
                    <a:lstStyle/>
                    <a:p>
                      <a:pPr>
                        <a:lnSpc>
                          <a:spcPct val="110000"/>
                        </a:lnSpc>
                        <a:spcAft>
                          <a:spcPts val="600"/>
                        </a:spcAft>
                      </a:pPr>
                      <a:r>
                        <a:rPr lang="en-CA" sz="1600">
                          <a:effectLst/>
                          <a:latin typeface="+mj-lt"/>
                        </a:rPr>
                        <a:t>Marketcap</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0.000019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0.056587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400" dirty="0">
                          <a:effectLst/>
                          <a:latin typeface="+mj-lt"/>
                        </a:rPr>
                        <a:t>GB considers "</a:t>
                      </a:r>
                      <a:r>
                        <a:rPr lang="en-CA" sz="1400" dirty="0" err="1">
                          <a:effectLst/>
                          <a:latin typeface="+mj-lt"/>
                        </a:rPr>
                        <a:t>Marketcap</a:t>
                      </a:r>
                      <a:r>
                        <a:rPr lang="en-CA" sz="1400" dirty="0">
                          <a:effectLst/>
                          <a:latin typeface="+mj-lt"/>
                        </a:rPr>
                        <a:t>" as the third most important feature, likely because it reflects the overall value of the security. RF also considers "</a:t>
                      </a:r>
                      <a:r>
                        <a:rPr lang="en-CA" sz="1400" dirty="0" err="1">
                          <a:effectLst/>
                          <a:latin typeface="+mj-lt"/>
                        </a:rPr>
                        <a:t>Marketcap</a:t>
                      </a:r>
                      <a:r>
                        <a:rPr lang="en-CA" sz="1400" dirty="0">
                          <a:effectLst/>
                          <a:latin typeface="+mj-lt"/>
                        </a:rPr>
                        <a:t>" an important feature, but ranks it lower than "Open"</a:t>
                      </a:r>
                      <a:endParaRPr lang="en-CA" sz="14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73172322"/>
                  </a:ext>
                </a:extLst>
              </a:tr>
            </a:tbl>
          </a:graphicData>
        </a:graphic>
      </p:graphicFrame>
    </p:spTree>
    <p:extLst>
      <p:ext uri="{BB962C8B-B14F-4D97-AF65-F5344CB8AC3E}">
        <p14:creationId xmlns:p14="http://schemas.microsoft.com/office/powerpoint/2010/main" val="2884170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CD7D5185-591A-49BC-B2C5-4F2F87546338}"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19</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803008" y="6022858"/>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Exponential Smoothing (ES) </a:t>
            </a:r>
          </a:p>
        </p:txBody>
      </p:sp>
      <p:pic>
        <p:nvPicPr>
          <p:cNvPr id="3" name="Picture 2">
            <a:extLst>
              <a:ext uri="{FF2B5EF4-FFF2-40B4-BE49-F238E27FC236}">
                <a16:creationId xmlns:a16="http://schemas.microsoft.com/office/drawing/2014/main" id="{A77B16C7-BCC6-CA61-3991-56BF9C6BE814}"/>
              </a:ext>
            </a:extLst>
          </p:cNvPr>
          <p:cNvPicPr>
            <a:picLocks noChangeAspect="1"/>
          </p:cNvPicPr>
          <p:nvPr/>
        </p:nvPicPr>
        <p:blipFill>
          <a:blip r:embed="rId4"/>
          <a:stretch>
            <a:fillRect/>
          </a:stretch>
        </p:blipFill>
        <p:spPr>
          <a:xfrm>
            <a:off x="333615" y="874206"/>
            <a:ext cx="8054606" cy="3539071"/>
          </a:xfrm>
          <a:prstGeom prst="rect">
            <a:avLst/>
          </a:prstGeom>
        </p:spPr>
      </p:pic>
      <p:pic>
        <p:nvPicPr>
          <p:cNvPr id="10" name="Picture 4">
            <a:extLst>
              <a:ext uri="{FF2B5EF4-FFF2-40B4-BE49-F238E27FC236}">
                <a16:creationId xmlns:a16="http://schemas.microsoft.com/office/drawing/2014/main" id="{D8BBE3B2-55D3-40C0-BABC-FFDF010BE7C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5827" y="3482400"/>
            <a:ext cx="599459" cy="4761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ethereum | Drupal.org">
            <a:extLst>
              <a:ext uri="{FF2B5EF4-FFF2-40B4-BE49-F238E27FC236}">
                <a16:creationId xmlns:a16="http://schemas.microsoft.com/office/drawing/2014/main" id="{F86721C6-3A30-4385-A6F9-5F283475F6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31489" y="3429000"/>
            <a:ext cx="1247776" cy="7278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Beginner&amp;#39;s Guide to What is Dogecoin (+ Best Dogecoin Wallet)">
            <a:extLst>
              <a:ext uri="{FF2B5EF4-FFF2-40B4-BE49-F238E27FC236}">
                <a16:creationId xmlns:a16="http://schemas.microsoft.com/office/drawing/2014/main" id="{A0E59393-903A-43BE-ADD4-D95A2DA0F6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2021" y="2157330"/>
            <a:ext cx="1415875" cy="8810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ardano Logo - Free vector graphic on Pixabay">
            <a:extLst>
              <a:ext uri="{FF2B5EF4-FFF2-40B4-BE49-F238E27FC236}">
                <a16:creationId xmlns:a16="http://schemas.microsoft.com/office/drawing/2014/main" id="{BEA0AEB6-9D4F-4A3E-BA99-4334E33CCE1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199" y="1108785"/>
            <a:ext cx="1455642" cy="7278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a:extLst>
              <a:ext uri="{FF2B5EF4-FFF2-40B4-BE49-F238E27FC236}">
                <a16:creationId xmlns:a16="http://schemas.microsoft.com/office/drawing/2014/main" id="{926196D3-F65B-43B7-821D-B45E174FFD0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4127" y="1167189"/>
            <a:ext cx="1342499" cy="3778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Download Binance Logo in SVG Vector or PNG File Format - Logo.wine">
            <a:extLst>
              <a:ext uri="{FF2B5EF4-FFF2-40B4-BE49-F238E27FC236}">
                <a16:creationId xmlns:a16="http://schemas.microsoft.com/office/drawing/2014/main" id="{B7C5C997-FB2D-4919-81F2-B642D54CE95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6104" y="2071185"/>
            <a:ext cx="1870794" cy="124719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C89C177-80E8-4D12-A7EB-DAF018A11EDB}"/>
              </a:ext>
            </a:extLst>
          </p:cNvPr>
          <p:cNvSpPr txBox="1"/>
          <p:nvPr/>
        </p:nvSpPr>
        <p:spPr>
          <a:xfrm>
            <a:off x="481398" y="4547193"/>
            <a:ext cx="8181203" cy="1264642"/>
          </a:xfrm>
          <a:prstGeom prst="rect">
            <a:avLst/>
          </a:prstGeom>
          <a:noFill/>
        </p:spPr>
        <p:txBody>
          <a:bodyPr wrap="square">
            <a:spAutoFit/>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ES is a time series forecasting technique that calculates a weighted average of past observations. This method assigns greater weight to recent observations, with the weights decreasing exponentially as the observations get older. As a result, recent observations have a more significant impact on the forecast than older observations.</a:t>
            </a:r>
          </a:p>
        </p:txBody>
      </p:sp>
    </p:spTree>
    <p:extLst>
      <p:ext uri="{BB962C8B-B14F-4D97-AF65-F5344CB8AC3E}">
        <p14:creationId xmlns:p14="http://schemas.microsoft.com/office/powerpoint/2010/main" val="8519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Introduction</a:t>
            </a:r>
          </a:p>
        </p:txBody>
      </p:sp>
      <p:sp>
        <p:nvSpPr>
          <p:cNvPr id="3" name="Content Placeholder 2"/>
          <p:cNvSpPr>
            <a:spLocks noGrp="1"/>
          </p:cNvSpPr>
          <p:nvPr>
            <p:ph idx="1"/>
          </p:nvPr>
        </p:nvSpPr>
        <p:spPr>
          <a:xfrm>
            <a:off x="365568" y="874208"/>
            <a:ext cx="8444818" cy="4810616"/>
          </a:xfrm>
        </p:spPr>
        <p:txBody>
          <a:bodyPr/>
          <a:lstStyle/>
          <a:p>
            <a:pPr marL="0" indent="0">
              <a:buNone/>
            </a:pPr>
            <a:r>
              <a:rPr lang="en-US" b="0" i="0" dirty="0">
                <a:solidFill>
                  <a:srgbClr val="374151"/>
                </a:solidFill>
                <a:effectLst/>
                <a:latin typeface="Söhne"/>
              </a:rPr>
              <a:t>As technology advances, industries are adapting to global trends, including the rise of cryptocurrency. Digital currencies are becoming more prevalent as a medium of exchange and investment, marking a departure from traditional practices. It is crucial to understand the implications of this shift for the future.</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2FFDC012-2102-41CD-98D5-A33AD67D119A}"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pic>
        <p:nvPicPr>
          <p:cNvPr id="15" name="Picture 14">
            <a:extLst>
              <a:ext uri="{FF2B5EF4-FFF2-40B4-BE49-F238E27FC236}">
                <a16:creationId xmlns:a16="http://schemas.microsoft.com/office/drawing/2014/main" id="{47F52DDE-E10E-F2A7-0999-FD508D765D9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6682" y="3216092"/>
            <a:ext cx="8119489" cy="2530293"/>
          </a:xfrm>
          <a:prstGeom prst="rect">
            <a:avLst/>
          </a:prstGeom>
        </p:spPr>
      </p:pic>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DBA6968A-2CD9-4B98-B11C-B520A953C16A}"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20</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803008" y="6022858"/>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Exponential Smoothing (ES) </a:t>
            </a:r>
          </a:p>
        </p:txBody>
      </p:sp>
      <p:graphicFrame>
        <p:nvGraphicFramePr>
          <p:cNvPr id="7" name="Table 6">
            <a:extLst>
              <a:ext uri="{FF2B5EF4-FFF2-40B4-BE49-F238E27FC236}">
                <a16:creationId xmlns:a16="http://schemas.microsoft.com/office/drawing/2014/main" id="{BBE103AC-D97E-25C4-9354-4935275918FD}"/>
              </a:ext>
            </a:extLst>
          </p:cNvPr>
          <p:cNvGraphicFramePr>
            <a:graphicFrameLocks noGrp="1"/>
          </p:cNvGraphicFramePr>
          <p:nvPr>
            <p:extLst>
              <p:ext uri="{D42A27DB-BD31-4B8C-83A1-F6EECF244321}">
                <p14:modId xmlns:p14="http://schemas.microsoft.com/office/powerpoint/2010/main" val="3166408541"/>
              </p:ext>
            </p:extLst>
          </p:nvPr>
        </p:nvGraphicFramePr>
        <p:xfrm>
          <a:off x="459799" y="756929"/>
          <a:ext cx="7751142" cy="5051016"/>
        </p:xfrm>
        <a:graphic>
          <a:graphicData uri="http://schemas.openxmlformats.org/drawingml/2006/table">
            <a:tbl>
              <a:tblPr firstRow="1" firstCol="1" bandRow="1">
                <a:tableStyleId>{5C22544A-7EE6-4342-B048-85BDC9FD1C3A}</a:tableStyleId>
              </a:tblPr>
              <a:tblGrid>
                <a:gridCol w="1291857">
                  <a:extLst>
                    <a:ext uri="{9D8B030D-6E8A-4147-A177-3AD203B41FA5}">
                      <a16:colId xmlns:a16="http://schemas.microsoft.com/office/drawing/2014/main" val="366243763"/>
                    </a:ext>
                  </a:extLst>
                </a:gridCol>
                <a:gridCol w="1291857">
                  <a:extLst>
                    <a:ext uri="{9D8B030D-6E8A-4147-A177-3AD203B41FA5}">
                      <a16:colId xmlns:a16="http://schemas.microsoft.com/office/drawing/2014/main" val="1263476101"/>
                    </a:ext>
                  </a:extLst>
                </a:gridCol>
                <a:gridCol w="1291857">
                  <a:extLst>
                    <a:ext uri="{9D8B030D-6E8A-4147-A177-3AD203B41FA5}">
                      <a16:colId xmlns:a16="http://schemas.microsoft.com/office/drawing/2014/main" val="1630935057"/>
                    </a:ext>
                  </a:extLst>
                </a:gridCol>
                <a:gridCol w="1291857">
                  <a:extLst>
                    <a:ext uri="{9D8B030D-6E8A-4147-A177-3AD203B41FA5}">
                      <a16:colId xmlns:a16="http://schemas.microsoft.com/office/drawing/2014/main" val="1342229755"/>
                    </a:ext>
                  </a:extLst>
                </a:gridCol>
                <a:gridCol w="1291857">
                  <a:extLst>
                    <a:ext uri="{9D8B030D-6E8A-4147-A177-3AD203B41FA5}">
                      <a16:colId xmlns:a16="http://schemas.microsoft.com/office/drawing/2014/main" val="1368877327"/>
                    </a:ext>
                  </a:extLst>
                </a:gridCol>
                <a:gridCol w="1291857">
                  <a:extLst>
                    <a:ext uri="{9D8B030D-6E8A-4147-A177-3AD203B41FA5}">
                      <a16:colId xmlns:a16="http://schemas.microsoft.com/office/drawing/2014/main" val="3219803918"/>
                    </a:ext>
                  </a:extLst>
                </a:gridCol>
              </a:tblGrid>
              <a:tr h="652230">
                <a:tc>
                  <a:txBody>
                    <a:bodyPr/>
                    <a:lstStyle/>
                    <a:p>
                      <a:pPr algn="ctr">
                        <a:lnSpc>
                          <a:spcPct val="110000"/>
                        </a:lnSpc>
                        <a:spcAft>
                          <a:spcPts val="600"/>
                        </a:spcAft>
                      </a:pPr>
                      <a:r>
                        <a:rPr lang="en-CA" sz="1600" dirty="0">
                          <a:effectLst/>
                          <a:latin typeface="+mj-lt"/>
                        </a:rPr>
                        <a:t>Currency</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MSE</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lvl="0" indent="0" algn="ctr" defTabSz="914400" rtl="0" eaLnBrk="1" fontAlgn="auto" latinLnBrk="0" hangingPunct="1">
                        <a:lnSpc>
                          <a:spcPct val="110000"/>
                        </a:lnSpc>
                        <a:spcBef>
                          <a:spcPts val="0"/>
                        </a:spcBef>
                        <a:spcAft>
                          <a:spcPts val="600"/>
                        </a:spcAft>
                        <a:buClrTx/>
                        <a:buSzTx/>
                        <a:buFontTx/>
                        <a:buNone/>
                        <a:tabLst/>
                        <a:defRPr/>
                      </a:pPr>
                      <a:endParaRPr lang="en-CA" sz="1600" b="1" kern="1200" dirty="0">
                        <a:solidFill>
                          <a:schemeClr val="lt1"/>
                        </a:solidFill>
                        <a:effectLst/>
                        <a:latin typeface="+mj-lt"/>
                        <a:ea typeface="+mn-ea"/>
                        <a:cs typeface="+mn-cs"/>
                      </a:endParaRPr>
                    </a:p>
                    <a:p>
                      <a:pPr marL="0" marR="0" lvl="0" indent="0" algn="ctr" defTabSz="914400" rtl="0" eaLnBrk="1" fontAlgn="auto" latinLnBrk="0" hangingPunct="1">
                        <a:lnSpc>
                          <a:spcPct val="110000"/>
                        </a:lnSpc>
                        <a:spcBef>
                          <a:spcPts val="0"/>
                        </a:spcBef>
                        <a:spcAft>
                          <a:spcPts val="600"/>
                        </a:spcAft>
                        <a:buClrTx/>
                        <a:buSzTx/>
                        <a:buFontTx/>
                        <a:buNone/>
                        <a:tabLst/>
                        <a:defRPr/>
                      </a:pPr>
                      <a:r>
                        <a:rPr lang="en-CA" sz="1600" b="1" kern="1200" dirty="0">
                          <a:solidFill>
                            <a:schemeClr val="lt1"/>
                          </a:solidFill>
                          <a:effectLst/>
                          <a:latin typeface="+mj-lt"/>
                          <a:ea typeface="+mn-ea"/>
                          <a:cs typeface="+mn-cs"/>
                        </a:rPr>
                        <a:t>RMSE</a:t>
                      </a:r>
                    </a:p>
                  </a:txBody>
                  <a:tcPr marL="9525" marR="9525" marT="9525" marB="9525"/>
                </a:tc>
                <a:tc>
                  <a:txBody>
                    <a:bodyPr/>
                    <a:lstStyle/>
                    <a:p>
                      <a:pPr algn="ctr">
                        <a:lnSpc>
                          <a:spcPct val="110000"/>
                        </a:lnSpc>
                        <a:spcAft>
                          <a:spcPts val="600"/>
                        </a:spcAft>
                      </a:pPr>
                      <a:r>
                        <a:rPr lang="en-CA" sz="1600" dirty="0">
                          <a:effectLst/>
                          <a:latin typeface="+mj-lt"/>
                        </a:rPr>
                        <a:t>MAE</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MAPE</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Correlation Coefficient</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27513867"/>
                  </a:ext>
                </a:extLst>
              </a:tr>
              <a:tr h="733131">
                <a:tc>
                  <a:txBody>
                    <a:bodyPr/>
                    <a:lstStyle/>
                    <a:p>
                      <a:pPr algn="l">
                        <a:lnSpc>
                          <a:spcPct val="110000"/>
                        </a:lnSpc>
                        <a:spcAft>
                          <a:spcPts val="600"/>
                        </a:spcAft>
                      </a:pPr>
                      <a:r>
                        <a:rPr lang="en-CA" sz="1600" dirty="0">
                          <a:effectLst/>
                          <a:latin typeface="+mj-lt"/>
                        </a:rPr>
                        <a:t>LTC</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66.11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marL="0" algn="ctr" defTabSz="914400" rtl="0" eaLnBrk="1" latinLnBrk="0" hangingPunct="1">
                        <a:lnSpc>
                          <a:spcPct val="110000"/>
                        </a:lnSpc>
                        <a:spcAft>
                          <a:spcPts val="600"/>
                        </a:spcAft>
                      </a:pPr>
                      <a:endParaRPr lang="en-CA" sz="1600" kern="1200" dirty="0">
                        <a:solidFill>
                          <a:schemeClr val="dk1"/>
                        </a:solidFill>
                        <a:effectLst/>
                        <a:latin typeface="+mj-lt"/>
                        <a:ea typeface="+mn-ea"/>
                        <a:cs typeface="+mn-cs"/>
                      </a:endParaRPr>
                    </a:p>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8.13</a:t>
                      </a:r>
                    </a:p>
                  </a:txBody>
                  <a:tcPr marL="9525" marR="9525" marT="9525" marB="9525"/>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3.87</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4.04</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0.992513</a:t>
                      </a:r>
                    </a:p>
                  </a:txBody>
                  <a:tcPr marL="9525" marR="9525" marT="9525" marB="9525" anchor="b"/>
                </a:tc>
                <a:extLst>
                  <a:ext uri="{0D108BD9-81ED-4DB2-BD59-A6C34878D82A}">
                    <a16:rowId xmlns:a16="http://schemas.microsoft.com/office/drawing/2014/main" val="194923973"/>
                  </a:ext>
                </a:extLst>
              </a:tr>
              <a:tr h="733131">
                <a:tc>
                  <a:txBody>
                    <a:bodyPr/>
                    <a:lstStyle/>
                    <a:p>
                      <a:pPr algn="l">
                        <a:lnSpc>
                          <a:spcPct val="110000"/>
                        </a:lnSpc>
                        <a:spcAft>
                          <a:spcPts val="600"/>
                        </a:spcAft>
                      </a:pPr>
                      <a:r>
                        <a:rPr lang="en-CA" sz="1600" dirty="0">
                          <a:effectLst/>
                          <a:latin typeface="+mj-lt"/>
                        </a:rPr>
                        <a:t>ADA</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0.001610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marL="0" algn="ctr" defTabSz="914400" rtl="0" eaLnBrk="1" latinLnBrk="0" hangingPunct="1">
                        <a:lnSpc>
                          <a:spcPct val="110000"/>
                        </a:lnSpc>
                        <a:spcAft>
                          <a:spcPts val="600"/>
                        </a:spcAft>
                      </a:pPr>
                      <a:endParaRPr lang="en-CA" sz="1600" kern="1200" dirty="0">
                        <a:solidFill>
                          <a:schemeClr val="dk1"/>
                        </a:solidFill>
                        <a:effectLst/>
                        <a:latin typeface="+mj-lt"/>
                        <a:ea typeface="+mn-ea"/>
                        <a:cs typeface="+mn-cs"/>
                      </a:endParaRPr>
                    </a:p>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0.040</a:t>
                      </a:r>
                    </a:p>
                  </a:txBody>
                  <a:tcPr marL="9525" marR="9525" marT="9525" marB="9525"/>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0.0147</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4.71</a:t>
                      </a:r>
                    </a:p>
                  </a:txBody>
                  <a:tcPr marL="9525" marR="9525" marT="9525" marB="9525" anchor="b"/>
                </a:tc>
                <a:tc>
                  <a:txBody>
                    <a:bodyPr/>
                    <a:lstStyle/>
                    <a:p>
                      <a:pPr marL="0" algn="ctr" defTabSz="914400" rtl="0" eaLnBrk="1" latinLnBrk="0" hangingPunct="1">
                        <a:lnSpc>
                          <a:spcPct val="110000"/>
                        </a:lnSpc>
                        <a:spcAft>
                          <a:spcPts val="600"/>
                        </a:spcAft>
                      </a:pPr>
                      <a:r>
                        <a:rPr lang="en-CA" sz="1600" kern="1200">
                          <a:solidFill>
                            <a:schemeClr val="dk1"/>
                          </a:solidFill>
                          <a:effectLst/>
                          <a:latin typeface="+mj-lt"/>
                          <a:ea typeface="+mn-ea"/>
                          <a:cs typeface="+mn-cs"/>
                        </a:rPr>
                        <a:t>0.995194</a:t>
                      </a:r>
                    </a:p>
                  </a:txBody>
                  <a:tcPr marL="9525" marR="9525" marT="9525" marB="9525" anchor="b"/>
                </a:tc>
                <a:extLst>
                  <a:ext uri="{0D108BD9-81ED-4DB2-BD59-A6C34878D82A}">
                    <a16:rowId xmlns:a16="http://schemas.microsoft.com/office/drawing/2014/main" val="1506134807"/>
                  </a:ext>
                </a:extLst>
              </a:tr>
              <a:tr h="733131">
                <a:tc>
                  <a:txBody>
                    <a:bodyPr/>
                    <a:lstStyle/>
                    <a:p>
                      <a:pPr algn="l">
                        <a:lnSpc>
                          <a:spcPct val="110000"/>
                        </a:lnSpc>
                        <a:spcAft>
                          <a:spcPts val="600"/>
                        </a:spcAft>
                      </a:pPr>
                      <a:r>
                        <a:rPr lang="en-CA" sz="1600" dirty="0">
                          <a:effectLst/>
                          <a:latin typeface="+mj-lt"/>
                          <a:ea typeface="Times New Roman" panose="02020603050405020304" pitchFamily="18" charset="0"/>
                          <a:cs typeface="Times New Roman" panose="02020603050405020304" pitchFamily="18" charset="0"/>
                        </a:rPr>
                        <a:t>BNB</a:t>
                      </a:r>
                    </a:p>
                  </a:txBody>
                  <a:tcPr marL="9525" marR="9525" marT="9525" marB="9525" anchor="b"/>
                </a:tc>
                <a:tc>
                  <a:txBody>
                    <a:bodyPr/>
                    <a:lstStyle/>
                    <a:p>
                      <a:pPr algn="ctr">
                        <a:lnSpc>
                          <a:spcPct val="110000"/>
                        </a:lnSpc>
                        <a:spcAft>
                          <a:spcPts val="600"/>
                        </a:spcAft>
                      </a:pPr>
                      <a:r>
                        <a:rPr lang="en-CA" sz="1600" dirty="0">
                          <a:effectLst/>
                          <a:latin typeface="+mj-lt"/>
                        </a:rPr>
                        <a:t>115.15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marL="0" algn="ctr" defTabSz="914400" rtl="0" eaLnBrk="1" latinLnBrk="0" hangingPunct="1">
                        <a:lnSpc>
                          <a:spcPct val="110000"/>
                        </a:lnSpc>
                        <a:spcAft>
                          <a:spcPts val="600"/>
                        </a:spcAft>
                      </a:pPr>
                      <a:endParaRPr lang="en-CA" sz="1600" kern="1200" dirty="0">
                        <a:solidFill>
                          <a:schemeClr val="dk1"/>
                        </a:solidFill>
                        <a:effectLst/>
                        <a:latin typeface="+mj-lt"/>
                        <a:ea typeface="+mn-ea"/>
                        <a:cs typeface="+mn-cs"/>
                      </a:endParaRPr>
                    </a:p>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10.73</a:t>
                      </a:r>
                    </a:p>
                  </a:txBody>
                  <a:tcPr marL="9525" marR="9525" marT="9525" marB="9525"/>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2.896</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4.56</a:t>
                      </a:r>
                    </a:p>
                  </a:txBody>
                  <a:tcPr marL="9525" marR="9525" marT="9525" marB="9525" anchor="b"/>
                </a:tc>
                <a:tc>
                  <a:txBody>
                    <a:bodyPr/>
                    <a:lstStyle/>
                    <a:p>
                      <a:pPr marL="0" algn="ctr" defTabSz="914400" rtl="0" eaLnBrk="1" latinLnBrk="0" hangingPunct="1">
                        <a:lnSpc>
                          <a:spcPct val="110000"/>
                        </a:lnSpc>
                        <a:spcAft>
                          <a:spcPts val="600"/>
                        </a:spcAft>
                      </a:pPr>
                      <a:r>
                        <a:rPr lang="en-CA" sz="1600" kern="1200">
                          <a:solidFill>
                            <a:schemeClr val="dk1"/>
                          </a:solidFill>
                          <a:effectLst/>
                          <a:latin typeface="+mj-lt"/>
                          <a:ea typeface="+mn-ea"/>
                          <a:cs typeface="+mn-cs"/>
                        </a:rPr>
                        <a:t>0.995667</a:t>
                      </a:r>
                    </a:p>
                  </a:txBody>
                  <a:tcPr marL="9525" marR="9525" marT="9525" marB="9525" anchor="b"/>
                </a:tc>
                <a:extLst>
                  <a:ext uri="{0D108BD9-81ED-4DB2-BD59-A6C34878D82A}">
                    <a16:rowId xmlns:a16="http://schemas.microsoft.com/office/drawing/2014/main" val="1879229950"/>
                  </a:ext>
                </a:extLst>
              </a:tr>
              <a:tr h="733131">
                <a:tc>
                  <a:txBody>
                    <a:bodyPr/>
                    <a:lstStyle/>
                    <a:p>
                      <a:pPr algn="l">
                        <a:lnSpc>
                          <a:spcPct val="110000"/>
                        </a:lnSpc>
                        <a:spcAft>
                          <a:spcPts val="600"/>
                        </a:spcAft>
                      </a:pPr>
                      <a:r>
                        <a:rPr lang="en-CA" sz="1600" dirty="0">
                          <a:effectLst/>
                          <a:latin typeface="+mj-lt"/>
                        </a:rPr>
                        <a:t>Doge</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0.000139</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marL="0" algn="ctr" defTabSz="914400" rtl="0" eaLnBrk="1" latinLnBrk="0" hangingPunct="1">
                        <a:lnSpc>
                          <a:spcPct val="110000"/>
                        </a:lnSpc>
                        <a:spcAft>
                          <a:spcPts val="600"/>
                        </a:spcAft>
                      </a:pPr>
                      <a:endParaRPr lang="en-CA" sz="1600" kern="1200" dirty="0">
                        <a:solidFill>
                          <a:schemeClr val="dk1"/>
                        </a:solidFill>
                        <a:effectLst/>
                        <a:latin typeface="+mj-lt"/>
                        <a:ea typeface="+mn-ea"/>
                        <a:cs typeface="+mn-cs"/>
                      </a:endParaRPr>
                    </a:p>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0.01180</a:t>
                      </a:r>
                    </a:p>
                  </a:txBody>
                  <a:tcPr marL="9525" marR="9525" marT="9525" marB="9525"/>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0.00213</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4.41</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0.988990</a:t>
                      </a:r>
                    </a:p>
                  </a:txBody>
                  <a:tcPr marL="9525" marR="9525" marT="9525" marB="9525" anchor="b"/>
                </a:tc>
                <a:extLst>
                  <a:ext uri="{0D108BD9-81ED-4DB2-BD59-A6C34878D82A}">
                    <a16:rowId xmlns:a16="http://schemas.microsoft.com/office/drawing/2014/main" val="2050301928"/>
                  </a:ext>
                </a:extLst>
              </a:tr>
              <a:tr h="733131">
                <a:tc>
                  <a:txBody>
                    <a:bodyPr/>
                    <a:lstStyle/>
                    <a:p>
                      <a:pPr algn="l">
                        <a:lnSpc>
                          <a:spcPct val="110000"/>
                        </a:lnSpc>
                        <a:spcAft>
                          <a:spcPts val="600"/>
                        </a:spcAft>
                      </a:pPr>
                      <a:r>
                        <a:rPr lang="en-CA" sz="1600" dirty="0">
                          <a:effectLst/>
                          <a:latin typeface="+mj-lt"/>
                        </a:rPr>
                        <a:t>ETH</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3040.7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marL="0" algn="ctr" defTabSz="914400" rtl="0" eaLnBrk="1" latinLnBrk="0" hangingPunct="1">
                        <a:lnSpc>
                          <a:spcPct val="110000"/>
                        </a:lnSpc>
                        <a:spcAft>
                          <a:spcPts val="600"/>
                        </a:spcAft>
                      </a:pPr>
                      <a:endParaRPr lang="en-CA" sz="1600" kern="1200" dirty="0">
                        <a:solidFill>
                          <a:schemeClr val="dk1"/>
                        </a:solidFill>
                        <a:effectLst/>
                        <a:latin typeface="+mj-lt"/>
                        <a:ea typeface="+mn-ea"/>
                        <a:cs typeface="+mn-cs"/>
                      </a:endParaRPr>
                    </a:p>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55.14</a:t>
                      </a:r>
                    </a:p>
                  </a:txBody>
                  <a:tcPr marL="9525" marR="9525" marT="9525" marB="9525"/>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22.106</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3.82</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0.996338</a:t>
                      </a:r>
                    </a:p>
                  </a:txBody>
                  <a:tcPr marL="9525" marR="9525" marT="9525" marB="9525" anchor="b"/>
                </a:tc>
                <a:extLst>
                  <a:ext uri="{0D108BD9-81ED-4DB2-BD59-A6C34878D82A}">
                    <a16:rowId xmlns:a16="http://schemas.microsoft.com/office/drawing/2014/main" val="1116336102"/>
                  </a:ext>
                </a:extLst>
              </a:tr>
              <a:tr h="733131">
                <a:tc>
                  <a:txBody>
                    <a:bodyPr/>
                    <a:lstStyle/>
                    <a:p>
                      <a:pPr algn="l">
                        <a:lnSpc>
                          <a:spcPct val="110000"/>
                        </a:lnSpc>
                        <a:spcAft>
                          <a:spcPts val="600"/>
                        </a:spcAft>
                      </a:pPr>
                      <a:r>
                        <a:rPr lang="en-CA" sz="1600" dirty="0">
                          <a:effectLst/>
                          <a:latin typeface="+mj-lt"/>
                        </a:rPr>
                        <a:t>BTC</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624621.84</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marL="0" algn="ctr" defTabSz="914400" rtl="0" eaLnBrk="1" latinLnBrk="0" hangingPunct="1">
                        <a:lnSpc>
                          <a:spcPct val="110000"/>
                        </a:lnSpc>
                        <a:spcAft>
                          <a:spcPts val="600"/>
                        </a:spcAft>
                      </a:pPr>
                      <a:endParaRPr lang="en-CA" sz="1600" kern="1200" dirty="0">
                        <a:solidFill>
                          <a:schemeClr val="dk1"/>
                        </a:solidFill>
                        <a:effectLst/>
                        <a:latin typeface="+mj-lt"/>
                        <a:ea typeface="+mn-ea"/>
                        <a:cs typeface="+mn-cs"/>
                      </a:endParaRPr>
                    </a:p>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790.33</a:t>
                      </a:r>
                    </a:p>
                  </a:txBody>
                  <a:tcPr marL="9525" marR="9525" marT="9525" marB="9525"/>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366.58</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2.87</a:t>
                      </a:r>
                    </a:p>
                  </a:txBody>
                  <a:tcPr marL="9525" marR="9525" marT="9525" marB="9525"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0.998195</a:t>
                      </a:r>
                    </a:p>
                  </a:txBody>
                  <a:tcPr marL="9525" marR="9525" marT="9525" marB="9525" anchor="b"/>
                </a:tc>
                <a:extLst>
                  <a:ext uri="{0D108BD9-81ED-4DB2-BD59-A6C34878D82A}">
                    <a16:rowId xmlns:a16="http://schemas.microsoft.com/office/drawing/2014/main" val="3690402312"/>
                  </a:ext>
                </a:extLst>
              </a:tr>
            </a:tbl>
          </a:graphicData>
        </a:graphic>
      </p:graphicFrame>
    </p:spTree>
    <p:extLst>
      <p:ext uri="{BB962C8B-B14F-4D97-AF65-F5344CB8AC3E}">
        <p14:creationId xmlns:p14="http://schemas.microsoft.com/office/powerpoint/2010/main" val="384655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243B2001-0245-49E8-8220-51148243AAC3}"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21</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803008" y="6022858"/>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Exponential Smoothing (ES) </a:t>
            </a:r>
          </a:p>
        </p:txBody>
      </p:sp>
      <p:graphicFrame>
        <p:nvGraphicFramePr>
          <p:cNvPr id="10" name="Table 9">
            <a:extLst>
              <a:ext uri="{FF2B5EF4-FFF2-40B4-BE49-F238E27FC236}">
                <a16:creationId xmlns:a16="http://schemas.microsoft.com/office/drawing/2014/main" id="{6076530A-5AED-9D9E-85F4-3089E5A02397}"/>
              </a:ext>
            </a:extLst>
          </p:cNvPr>
          <p:cNvGraphicFramePr>
            <a:graphicFrameLocks noGrp="1"/>
          </p:cNvGraphicFramePr>
          <p:nvPr>
            <p:extLst>
              <p:ext uri="{D42A27DB-BD31-4B8C-83A1-F6EECF244321}">
                <p14:modId xmlns:p14="http://schemas.microsoft.com/office/powerpoint/2010/main" val="4106572544"/>
              </p:ext>
            </p:extLst>
          </p:nvPr>
        </p:nvGraphicFramePr>
        <p:xfrm>
          <a:off x="528159" y="786932"/>
          <a:ext cx="7937448" cy="5093856"/>
        </p:xfrm>
        <a:graphic>
          <a:graphicData uri="http://schemas.openxmlformats.org/drawingml/2006/table">
            <a:tbl>
              <a:tblPr firstRow="1" firstCol="1" bandRow="1">
                <a:tableStyleId>{5C22544A-7EE6-4342-B048-85BDC9FD1C3A}</a:tableStyleId>
              </a:tblPr>
              <a:tblGrid>
                <a:gridCol w="836228">
                  <a:extLst>
                    <a:ext uri="{9D8B030D-6E8A-4147-A177-3AD203B41FA5}">
                      <a16:colId xmlns:a16="http://schemas.microsoft.com/office/drawing/2014/main" val="2428897448"/>
                    </a:ext>
                  </a:extLst>
                </a:gridCol>
                <a:gridCol w="836228">
                  <a:extLst>
                    <a:ext uri="{9D8B030D-6E8A-4147-A177-3AD203B41FA5}">
                      <a16:colId xmlns:a16="http://schemas.microsoft.com/office/drawing/2014/main" val="1380357709"/>
                    </a:ext>
                  </a:extLst>
                </a:gridCol>
                <a:gridCol w="836228">
                  <a:extLst>
                    <a:ext uri="{9D8B030D-6E8A-4147-A177-3AD203B41FA5}">
                      <a16:colId xmlns:a16="http://schemas.microsoft.com/office/drawing/2014/main" val="3697448257"/>
                    </a:ext>
                  </a:extLst>
                </a:gridCol>
                <a:gridCol w="836228">
                  <a:extLst>
                    <a:ext uri="{9D8B030D-6E8A-4147-A177-3AD203B41FA5}">
                      <a16:colId xmlns:a16="http://schemas.microsoft.com/office/drawing/2014/main" val="1016304441"/>
                    </a:ext>
                  </a:extLst>
                </a:gridCol>
                <a:gridCol w="836228">
                  <a:extLst>
                    <a:ext uri="{9D8B030D-6E8A-4147-A177-3AD203B41FA5}">
                      <a16:colId xmlns:a16="http://schemas.microsoft.com/office/drawing/2014/main" val="2962139585"/>
                    </a:ext>
                  </a:extLst>
                </a:gridCol>
                <a:gridCol w="1034553">
                  <a:extLst>
                    <a:ext uri="{9D8B030D-6E8A-4147-A177-3AD203B41FA5}">
                      <a16:colId xmlns:a16="http://schemas.microsoft.com/office/drawing/2014/main" val="2008095069"/>
                    </a:ext>
                  </a:extLst>
                </a:gridCol>
                <a:gridCol w="2721755">
                  <a:extLst>
                    <a:ext uri="{9D8B030D-6E8A-4147-A177-3AD203B41FA5}">
                      <a16:colId xmlns:a16="http://schemas.microsoft.com/office/drawing/2014/main" val="2153963428"/>
                    </a:ext>
                  </a:extLst>
                </a:gridCol>
              </a:tblGrid>
              <a:tr h="510758">
                <a:tc>
                  <a:txBody>
                    <a:bodyPr/>
                    <a:lstStyle/>
                    <a:p>
                      <a:pPr algn="l">
                        <a:lnSpc>
                          <a:spcPct val="110000"/>
                        </a:lnSpc>
                        <a:spcAft>
                          <a:spcPts val="600"/>
                        </a:spcAft>
                      </a:pPr>
                      <a:r>
                        <a:rPr lang="en-CA" sz="1600">
                          <a:effectLst/>
                          <a:latin typeface="+mj-lt"/>
                        </a:rPr>
                        <a:t> </a:t>
                      </a:r>
                      <a:endParaRPr lang="en-CA" sz="16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600" dirty="0">
                          <a:effectLst/>
                          <a:latin typeface="+mj-lt"/>
                        </a:rPr>
                        <a:t>High</a:t>
                      </a:r>
                      <a:endParaRPr lang="en-CA" sz="16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600">
                          <a:effectLst/>
                          <a:latin typeface="+mj-lt"/>
                        </a:rPr>
                        <a:t>Low</a:t>
                      </a:r>
                      <a:endParaRPr lang="en-CA" sz="16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600">
                          <a:effectLst/>
                          <a:latin typeface="+mj-lt"/>
                        </a:rPr>
                        <a:t>Open</a:t>
                      </a:r>
                      <a:endParaRPr lang="en-CA" sz="16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600">
                          <a:effectLst/>
                          <a:latin typeface="+mj-lt"/>
                        </a:rPr>
                        <a:t>Volume</a:t>
                      </a:r>
                      <a:endParaRPr lang="en-CA" sz="16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600" dirty="0">
                          <a:effectLst/>
                          <a:latin typeface="+mj-lt"/>
                        </a:rPr>
                        <a:t>Marketcap</a:t>
                      </a:r>
                      <a:endParaRPr lang="en-CA" sz="16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1600" dirty="0">
                          <a:effectLst/>
                          <a:latin typeface="+mj-lt"/>
                        </a:rPr>
                        <a:t>Interpretation</a:t>
                      </a:r>
                      <a:endParaRPr lang="en-CA" sz="1600" dirty="0">
                        <a:effectLst/>
                        <a:latin typeface="+mj-lt"/>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1122481665"/>
                  </a:ext>
                </a:extLst>
              </a:tr>
              <a:tr h="436577">
                <a:tc>
                  <a:txBody>
                    <a:bodyPr/>
                    <a:lstStyle/>
                    <a:p>
                      <a:pPr algn="l">
                        <a:lnSpc>
                          <a:spcPct val="110000"/>
                        </a:lnSpc>
                        <a:spcAft>
                          <a:spcPts val="600"/>
                        </a:spcAft>
                      </a:pPr>
                      <a:r>
                        <a:rPr lang="en-CA" sz="1200">
                          <a:effectLst/>
                          <a:latin typeface="+mj-lt"/>
                        </a:rPr>
                        <a:t>LTC_RF</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0.190083</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0.148736</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0.295293</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0.162702</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0.203186</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high and low values will decrease while the open, volume, and </a:t>
                      </a:r>
                      <a:r>
                        <a:rPr lang="en-CA" sz="900" dirty="0" err="1">
                          <a:effectLst/>
                        </a:rPr>
                        <a:t>marketcap</a:t>
                      </a:r>
                      <a:r>
                        <a:rPr lang="en-CA" sz="900" dirty="0">
                          <a:effectLst/>
                        </a:rPr>
                        <a:t> will increase.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2695623081"/>
                  </a:ext>
                </a:extLst>
              </a:tr>
              <a:tr h="436577">
                <a:tc>
                  <a:txBody>
                    <a:bodyPr/>
                    <a:lstStyle/>
                    <a:p>
                      <a:pPr algn="l">
                        <a:lnSpc>
                          <a:spcPct val="110000"/>
                        </a:lnSpc>
                        <a:spcAft>
                          <a:spcPts val="600"/>
                        </a:spcAft>
                      </a:pPr>
                      <a:r>
                        <a:rPr lang="en-CA" sz="1200">
                          <a:effectLst/>
                          <a:latin typeface="+mj-lt"/>
                        </a:rPr>
                        <a:t>LTC_GB</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0.230184</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0.102110</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0.245671</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0.176966</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0.245069</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high, open, and </a:t>
                      </a:r>
                      <a:r>
                        <a:rPr lang="en-CA" sz="900" dirty="0" err="1">
                          <a:effectLst/>
                        </a:rPr>
                        <a:t>marketcap</a:t>
                      </a:r>
                      <a:r>
                        <a:rPr lang="en-CA" sz="900" dirty="0">
                          <a:effectLst/>
                        </a:rPr>
                        <a:t> values will increase while the low and volume will decrease.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1795620437"/>
                  </a:ext>
                </a:extLst>
              </a:tr>
              <a:tr h="436577">
                <a:tc>
                  <a:txBody>
                    <a:bodyPr/>
                    <a:lstStyle/>
                    <a:p>
                      <a:pPr algn="l">
                        <a:lnSpc>
                          <a:spcPct val="110000"/>
                        </a:lnSpc>
                        <a:spcAft>
                          <a:spcPts val="600"/>
                        </a:spcAft>
                      </a:pPr>
                      <a:r>
                        <a:rPr lang="en-CA" sz="1200">
                          <a:effectLst/>
                          <a:latin typeface="+mj-lt"/>
                        </a:rPr>
                        <a:t>ADA_RF</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0.237344</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0.109264</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0.272975</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0.099091</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0.281326</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high, open, volume, and </a:t>
                      </a:r>
                      <a:r>
                        <a:rPr lang="en-CA" sz="900" dirty="0" err="1">
                          <a:effectLst/>
                        </a:rPr>
                        <a:t>marketcap</a:t>
                      </a:r>
                      <a:r>
                        <a:rPr lang="en-CA" sz="900" dirty="0">
                          <a:effectLst/>
                        </a:rPr>
                        <a:t> values will increase while the low will decrease.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900368720"/>
                  </a:ext>
                </a:extLst>
              </a:tr>
              <a:tr h="436577">
                <a:tc>
                  <a:txBody>
                    <a:bodyPr/>
                    <a:lstStyle/>
                    <a:p>
                      <a:pPr algn="l">
                        <a:lnSpc>
                          <a:spcPct val="110000"/>
                        </a:lnSpc>
                        <a:spcAft>
                          <a:spcPts val="600"/>
                        </a:spcAft>
                      </a:pPr>
                      <a:r>
                        <a:rPr lang="en-CA" sz="1200">
                          <a:effectLst/>
                          <a:latin typeface="+mj-lt"/>
                        </a:rPr>
                        <a:t>ADA_GB</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0.265727</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0.060978</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0.258254</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0.079738</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0.335303</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high, open, volume, and </a:t>
                      </a:r>
                      <a:r>
                        <a:rPr lang="en-CA" sz="900" dirty="0" err="1">
                          <a:effectLst/>
                        </a:rPr>
                        <a:t>marketcap</a:t>
                      </a:r>
                      <a:r>
                        <a:rPr lang="en-CA" sz="900" dirty="0">
                          <a:effectLst/>
                        </a:rPr>
                        <a:t> values will increase while the low will decrease.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505415596"/>
                  </a:ext>
                </a:extLst>
              </a:tr>
              <a:tr h="411899">
                <a:tc>
                  <a:txBody>
                    <a:bodyPr/>
                    <a:lstStyle/>
                    <a:p>
                      <a:pPr algn="l">
                        <a:lnSpc>
                          <a:spcPct val="110000"/>
                        </a:lnSpc>
                        <a:spcAft>
                          <a:spcPts val="600"/>
                        </a:spcAft>
                      </a:pPr>
                      <a:r>
                        <a:rPr lang="en-CA" sz="1200">
                          <a:effectLst/>
                          <a:latin typeface="+mj-lt"/>
                        </a:rPr>
                        <a:t>BNB_RF</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0.147280</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0.162572</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0.240704</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0.248039</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0.201405</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high will decrease while the low, open, volume, and </a:t>
                      </a:r>
                      <a:r>
                        <a:rPr lang="en-CA" sz="900" dirty="0" err="1">
                          <a:effectLst/>
                        </a:rPr>
                        <a:t>marketcap</a:t>
                      </a:r>
                      <a:r>
                        <a:rPr lang="en-CA" sz="900" dirty="0">
                          <a:effectLst/>
                        </a:rPr>
                        <a:t> values will increase.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778898055"/>
                  </a:ext>
                </a:extLst>
              </a:tr>
              <a:tr h="411899">
                <a:tc>
                  <a:txBody>
                    <a:bodyPr/>
                    <a:lstStyle/>
                    <a:p>
                      <a:pPr algn="l">
                        <a:lnSpc>
                          <a:spcPct val="110000"/>
                        </a:lnSpc>
                        <a:spcAft>
                          <a:spcPts val="600"/>
                        </a:spcAft>
                      </a:pPr>
                      <a:r>
                        <a:rPr lang="en-CA" sz="1200">
                          <a:effectLst/>
                          <a:latin typeface="+mj-lt"/>
                        </a:rPr>
                        <a:t>BNB_GB</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0.183823</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0.159226</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0.319757</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0.166098</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0.171096</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high and volume values will increase while the low, open, and </a:t>
                      </a:r>
                      <a:r>
                        <a:rPr lang="en-CA" sz="900" dirty="0" err="1">
                          <a:effectLst/>
                        </a:rPr>
                        <a:t>marketcap</a:t>
                      </a:r>
                      <a:r>
                        <a:rPr lang="en-CA" sz="900" dirty="0">
                          <a:effectLst/>
                        </a:rPr>
                        <a:t> will decrease.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1358796037"/>
                  </a:ext>
                </a:extLst>
              </a:tr>
              <a:tr h="411899">
                <a:tc>
                  <a:txBody>
                    <a:bodyPr/>
                    <a:lstStyle/>
                    <a:p>
                      <a:pPr algn="l">
                        <a:lnSpc>
                          <a:spcPct val="110000"/>
                        </a:lnSpc>
                        <a:spcAft>
                          <a:spcPts val="600"/>
                        </a:spcAft>
                      </a:pPr>
                      <a:r>
                        <a:rPr lang="en-CA" sz="1200">
                          <a:effectLst/>
                          <a:latin typeface="+mj-lt"/>
                        </a:rPr>
                        <a:t>DOGE_RF</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0.157217</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0.114868</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0.351135</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0.131394</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0.245385</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high and </a:t>
                      </a:r>
                      <a:r>
                        <a:rPr lang="en-CA" sz="900" dirty="0" err="1">
                          <a:effectLst/>
                        </a:rPr>
                        <a:t>marketcap</a:t>
                      </a:r>
                      <a:r>
                        <a:rPr lang="en-CA" sz="900" dirty="0">
                          <a:effectLst/>
                        </a:rPr>
                        <a:t> values will decrease while the low, open, and volume will increase.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2116284476"/>
                  </a:ext>
                </a:extLst>
              </a:tr>
              <a:tr h="411899">
                <a:tc>
                  <a:txBody>
                    <a:bodyPr/>
                    <a:lstStyle/>
                    <a:p>
                      <a:pPr algn="l">
                        <a:lnSpc>
                          <a:spcPct val="110000"/>
                        </a:lnSpc>
                        <a:spcAft>
                          <a:spcPts val="600"/>
                        </a:spcAft>
                      </a:pPr>
                      <a:r>
                        <a:rPr lang="en-CA" sz="1200">
                          <a:effectLst/>
                          <a:latin typeface="+mj-lt"/>
                        </a:rPr>
                        <a:t>DOGE_GB</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0.086408</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0.071156</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0.525549</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0.085705</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0.231183</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open and volume values will increase while the high, low, and </a:t>
                      </a:r>
                      <a:r>
                        <a:rPr lang="en-CA" sz="900" dirty="0" err="1">
                          <a:effectLst/>
                        </a:rPr>
                        <a:t>marketcap</a:t>
                      </a:r>
                      <a:r>
                        <a:rPr lang="en-CA" sz="900" dirty="0">
                          <a:effectLst/>
                        </a:rPr>
                        <a:t> will decrease.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3104111726"/>
                  </a:ext>
                </a:extLst>
              </a:tr>
              <a:tr h="411899">
                <a:tc>
                  <a:txBody>
                    <a:bodyPr/>
                    <a:lstStyle/>
                    <a:p>
                      <a:pPr algn="l">
                        <a:lnSpc>
                          <a:spcPct val="110000"/>
                        </a:lnSpc>
                        <a:spcAft>
                          <a:spcPts val="600"/>
                        </a:spcAft>
                      </a:pPr>
                      <a:r>
                        <a:rPr lang="en-CA" sz="1200">
                          <a:effectLst/>
                          <a:latin typeface="+mj-lt"/>
                        </a:rPr>
                        <a:t>ETH_RF</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0.132088</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0.139073</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0.338263</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0.106493</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0.284084</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high, volume, and </a:t>
                      </a:r>
                      <a:r>
                        <a:rPr lang="en-CA" sz="900" dirty="0" err="1">
                          <a:effectLst/>
                        </a:rPr>
                        <a:t>marketcap</a:t>
                      </a:r>
                      <a:r>
                        <a:rPr lang="en-CA" sz="900" dirty="0">
                          <a:effectLst/>
                        </a:rPr>
                        <a:t> values will decrease while the low and open will increase.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1725173252"/>
                  </a:ext>
                </a:extLst>
              </a:tr>
              <a:tr h="411899">
                <a:tc>
                  <a:txBody>
                    <a:bodyPr/>
                    <a:lstStyle/>
                    <a:p>
                      <a:pPr algn="l">
                        <a:lnSpc>
                          <a:spcPct val="110000"/>
                        </a:lnSpc>
                        <a:spcAft>
                          <a:spcPts val="600"/>
                        </a:spcAft>
                      </a:pPr>
                      <a:r>
                        <a:rPr lang="en-CA" sz="1200">
                          <a:effectLst/>
                          <a:latin typeface="+mj-lt"/>
                        </a:rPr>
                        <a:t>ETH_GB</a:t>
                      </a:r>
                      <a:endParaRPr lang="en-CA" sz="12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0.090549</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0.095060</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0.348780</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0.073895</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0.391716</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open value will increase while the high, low, volume, and </a:t>
                      </a:r>
                      <a:r>
                        <a:rPr lang="en-CA" sz="900" dirty="0" err="1">
                          <a:effectLst/>
                        </a:rPr>
                        <a:t>marketcap</a:t>
                      </a:r>
                      <a:r>
                        <a:rPr lang="en-CA" sz="900" dirty="0">
                          <a:effectLst/>
                        </a:rPr>
                        <a:t> will decrease.</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701716957"/>
                  </a:ext>
                </a:extLst>
              </a:tr>
              <a:tr h="292554">
                <a:tc>
                  <a:txBody>
                    <a:bodyPr/>
                    <a:lstStyle/>
                    <a:p>
                      <a:pPr algn="l">
                        <a:lnSpc>
                          <a:spcPct val="110000"/>
                        </a:lnSpc>
                        <a:spcAft>
                          <a:spcPts val="600"/>
                        </a:spcAft>
                      </a:pPr>
                      <a:r>
                        <a:rPr lang="en-CA" sz="1200" dirty="0">
                          <a:effectLst/>
                          <a:latin typeface="+mj-lt"/>
                        </a:rPr>
                        <a:t>BTC_RF</a:t>
                      </a:r>
                      <a:endParaRPr lang="en-CA" sz="12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0.137232</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0.142753</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a:effectLst/>
                          <a:latin typeface="+mj-lt"/>
                        </a:rPr>
                        <a:t>0.337722</a:t>
                      </a:r>
                      <a:endParaRPr lang="en-CA" sz="140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0.105168</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ctr">
                        <a:lnSpc>
                          <a:spcPct val="110000"/>
                        </a:lnSpc>
                        <a:spcAft>
                          <a:spcPts val="600"/>
                        </a:spcAft>
                      </a:pPr>
                      <a:r>
                        <a:rPr lang="en-CA" sz="1400" dirty="0">
                          <a:effectLst/>
                          <a:latin typeface="+mj-lt"/>
                        </a:rPr>
                        <a:t>0.277124</a:t>
                      </a:r>
                      <a:endParaRPr lang="en-CA" sz="1400" dirty="0">
                        <a:effectLst/>
                        <a:latin typeface="+mj-lt"/>
                        <a:ea typeface="Times New Roman" panose="02020603050405020304" pitchFamily="18" charset="0"/>
                        <a:cs typeface="Times New Roman" panose="02020603050405020304" pitchFamily="18" charset="0"/>
                      </a:endParaRPr>
                    </a:p>
                  </a:txBody>
                  <a:tcPr marL="5500" marR="5500" marT="5500" marB="5500" anchor="b"/>
                </a:tc>
                <a:tc>
                  <a:txBody>
                    <a:bodyPr/>
                    <a:lstStyle/>
                    <a:p>
                      <a:pPr algn="l">
                        <a:lnSpc>
                          <a:spcPct val="110000"/>
                        </a:lnSpc>
                        <a:spcAft>
                          <a:spcPts val="600"/>
                        </a:spcAft>
                      </a:pPr>
                      <a:r>
                        <a:rPr lang="en-CA" sz="900" dirty="0">
                          <a:effectLst/>
                        </a:rPr>
                        <a:t>The model predicts that the high, volume, and </a:t>
                      </a:r>
                      <a:r>
                        <a:rPr lang="en-CA" sz="900" dirty="0" err="1">
                          <a:effectLst/>
                        </a:rPr>
                        <a:t>marketcap</a:t>
                      </a:r>
                      <a:r>
                        <a:rPr lang="en-CA" sz="900" dirty="0">
                          <a:effectLst/>
                        </a:rPr>
                        <a:t> values will decrease while the low</a:t>
                      </a:r>
                      <a:endParaRPr lang="en-CA"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00" marR="5500" marT="5500" marB="5500" anchor="b"/>
                </a:tc>
                <a:extLst>
                  <a:ext uri="{0D108BD9-81ED-4DB2-BD59-A6C34878D82A}">
                    <a16:rowId xmlns:a16="http://schemas.microsoft.com/office/drawing/2014/main" val="88711122"/>
                  </a:ext>
                </a:extLst>
              </a:tr>
            </a:tbl>
          </a:graphicData>
        </a:graphic>
      </p:graphicFrame>
    </p:spTree>
    <p:extLst>
      <p:ext uri="{BB962C8B-B14F-4D97-AF65-F5344CB8AC3E}">
        <p14:creationId xmlns:p14="http://schemas.microsoft.com/office/powerpoint/2010/main" val="951568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8658048A-418B-41C3-B805-7EA74FD3AFAE}"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22</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100125" y="6022859"/>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Autoregressive Integrated Moving Average (ARIMA)</a:t>
            </a:r>
            <a:r>
              <a:rPr lang="en-US" sz="2400" dirty="0"/>
              <a:t> </a:t>
            </a:r>
          </a:p>
        </p:txBody>
      </p:sp>
      <p:graphicFrame>
        <p:nvGraphicFramePr>
          <p:cNvPr id="3" name="Table 2">
            <a:extLst>
              <a:ext uri="{FF2B5EF4-FFF2-40B4-BE49-F238E27FC236}">
                <a16:creationId xmlns:a16="http://schemas.microsoft.com/office/drawing/2014/main" id="{D2DA239E-24B3-4B05-B180-426C7661E59B}"/>
              </a:ext>
            </a:extLst>
          </p:cNvPr>
          <p:cNvGraphicFramePr>
            <a:graphicFrameLocks noGrp="1"/>
          </p:cNvGraphicFramePr>
          <p:nvPr>
            <p:extLst>
              <p:ext uri="{D42A27DB-BD31-4B8C-83A1-F6EECF244321}">
                <p14:modId xmlns:p14="http://schemas.microsoft.com/office/powerpoint/2010/main" val="2774364291"/>
              </p:ext>
            </p:extLst>
          </p:nvPr>
        </p:nvGraphicFramePr>
        <p:xfrm>
          <a:off x="584615" y="874207"/>
          <a:ext cx="7880993" cy="4933739"/>
        </p:xfrm>
        <a:graphic>
          <a:graphicData uri="http://schemas.openxmlformats.org/drawingml/2006/table">
            <a:tbl>
              <a:tblPr firstRow="1" firstCol="1" bandRow="1">
                <a:tableStyleId>{5C22544A-7EE6-4342-B048-85BDC9FD1C3A}</a:tableStyleId>
              </a:tblPr>
              <a:tblGrid>
                <a:gridCol w="1354247">
                  <a:extLst>
                    <a:ext uri="{9D8B030D-6E8A-4147-A177-3AD203B41FA5}">
                      <a16:colId xmlns:a16="http://schemas.microsoft.com/office/drawing/2014/main" val="2598156263"/>
                    </a:ext>
                  </a:extLst>
                </a:gridCol>
                <a:gridCol w="1945416">
                  <a:extLst>
                    <a:ext uri="{9D8B030D-6E8A-4147-A177-3AD203B41FA5}">
                      <a16:colId xmlns:a16="http://schemas.microsoft.com/office/drawing/2014/main" val="931710778"/>
                    </a:ext>
                  </a:extLst>
                </a:gridCol>
                <a:gridCol w="998376">
                  <a:extLst>
                    <a:ext uri="{9D8B030D-6E8A-4147-A177-3AD203B41FA5}">
                      <a16:colId xmlns:a16="http://schemas.microsoft.com/office/drawing/2014/main" val="1663038062"/>
                    </a:ext>
                  </a:extLst>
                </a:gridCol>
                <a:gridCol w="3582954">
                  <a:extLst>
                    <a:ext uri="{9D8B030D-6E8A-4147-A177-3AD203B41FA5}">
                      <a16:colId xmlns:a16="http://schemas.microsoft.com/office/drawing/2014/main" val="1573867494"/>
                    </a:ext>
                  </a:extLst>
                </a:gridCol>
              </a:tblGrid>
              <a:tr h="350738">
                <a:tc>
                  <a:txBody>
                    <a:bodyPr/>
                    <a:lstStyle/>
                    <a:p>
                      <a:pPr>
                        <a:lnSpc>
                          <a:spcPct val="110000"/>
                        </a:lnSpc>
                        <a:spcAft>
                          <a:spcPts val="600"/>
                        </a:spcAft>
                      </a:pPr>
                      <a:r>
                        <a:rPr lang="en-CA" sz="1600">
                          <a:effectLst/>
                          <a:latin typeface="+mj-lt"/>
                        </a:rPr>
                        <a:t>Component</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Definition</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Order</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Determination</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222316323"/>
                  </a:ext>
                </a:extLst>
              </a:tr>
              <a:tr h="1409974">
                <a:tc>
                  <a:txBody>
                    <a:bodyPr/>
                    <a:lstStyle/>
                    <a:p>
                      <a:pPr>
                        <a:lnSpc>
                          <a:spcPct val="110000"/>
                        </a:lnSpc>
                        <a:spcAft>
                          <a:spcPts val="600"/>
                        </a:spcAft>
                      </a:pPr>
                      <a:r>
                        <a:rPr lang="en-CA" sz="1600">
                          <a:effectLst/>
                          <a:latin typeface="+mj-lt"/>
                        </a:rPr>
                        <a:t>Autoregression (AR)</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Uses previous values of the time series to predict future values</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p</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Analyzing the partial autocorrelation function (PACF) of the time series</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556838959"/>
                  </a:ext>
                </a:extLst>
              </a:tr>
              <a:tr h="1409974">
                <a:tc>
                  <a:txBody>
                    <a:bodyPr/>
                    <a:lstStyle/>
                    <a:p>
                      <a:pPr>
                        <a:lnSpc>
                          <a:spcPct val="110000"/>
                        </a:lnSpc>
                        <a:spcAft>
                          <a:spcPts val="600"/>
                        </a:spcAft>
                      </a:pPr>
                      <a:r>
                        <a:rPr lang="en-CA" sz="1600">
                          <a:effectLst/>
                          <a:latin typeface="+mj-lt"/>
                        </a:rPr>
                        <a:t>Moving Average (MA)</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Uses errors of previous predictions to predict future values</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q</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Analyzing the autocorrelation function (ACF) of the errors of the time series</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918908157"/>
                  </a:ext>
                </a:extLst>
              </a:tr>
              <a:tr h="1763053">
                <a:tc>
                  <a:txBody>
                    <a:bodyPr/>
                    <a:lstStyle/>
                    <a:p>
                      <a:pPr>
                        <a:lnSpc>
                          <a:spcPct val="110000"/>
                        </a:lnSpc>
                        <a:spcAft>
                          <a:spcPts val="600"/>
                        </a:spcAft>
                      </a:pPr>
                      <a:r>
                        <a:rPr lang="en-CA" sz="1600">
                          <a:effectLst/>
                          <a:latin typeface="+mj-lt"/>
                        </a:rPr>
                        <a:t>Integration (I)</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Takes differences of the time series to make it stationary</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d</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Analyzing the trend and seasonality of the time series, and testing for stationarity using statistical tests such as the Augmented Dickey-Fuller (ADF) test</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845035434"/>
                  </a:ext>
                </a:extLst>
              </a:tr>
            </a:tbl>
          </a:graphicData>
        </a:graphic>
      </p:graphicFrame>
    </p:spTree>
    <p:extLst>
      <p:ext uri="{BB962C8B-B14F-4D97-AF65-F5344CB8AC3E}">
        <p14:creationId xmlns:p14="http://schemas.microsoft.com/office/powerpoint/2010/main" val="865765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1A394086-548F-400D-8841-9831F251445A}"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23</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100125" y="6022859"/>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Autoregressive Integrated Moving Average (ARIMA)</a:t>
            </a:r>
            <a:r>
              <a:rPr lang="en-US" sz="2400" dirty="0"/>
              <a:t> </a:t>
            </a:r>
          </a:p>
        </p:txBody>
      </p:sp>
      <p:pic>
        <p:nvPicPr>
          <p:cNvPr id="12" name="Picture 11">
            <a:extLst>
              <a:ext uri="{FF2B5EF4-FFF2-40B4-BE49-F238E27FC236}">
                <a16:creationId xmlns:a16="http://schemas.microsoft.com/office/drawing/2014/main" id="{BD6645E5-3C8E-492D-A34C-05B0385E9FE8}"/>
              </a:ext>
            </a:extLst>
          </p:cNvPr>
          <p:cNvPicPr/>
          <p:nvPr/>
        </p:nvPicPr>
        <p:blipFill>
          <a:blip r:embed="rId4"/>
          <a:stretch>
            <a:fillRect/>
          </a:stretch>
        </p:blipFill>
        <p:spPr>
          <a:xfrm>
            <a:off x="443883" y="874207"/>
            <a:ext cx="8021725" cy="5014737"/>
          </a:xfrm>
          <a:prstGeom prst="rect">
            <a:avLst/>
          </a:prstGeom>
        </p:spPr>
      </p:pic>
      <p:pic>
        <p:nvPicPr>
          <p:cNvPr id="20" name="Picture 4">
            <a:extLst>
              <a:ext uri="{FF2B5EF4-FFF2-40B4-BE49-F238E27FC236}">
                <a16:creationId xmlns:a16="http://schemas.microsoft.com/office/drawing/2014/main" id="{F9851B8B-E44C-4ED2-8FC6-B22F0BEC98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9770" y="4033588"/>
            <a:ext cx="599459" cy="4761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ethereum | Drupal.org">
            <a:extLst>
              <a:ext uri="{FF2B5EF4-FFF2-40B4-BE49-F238E27FC236}">
                <a16:creationId xmlns:a16="http://schemas.microsoft.com/office/drawing/2014/main" id="{5B45AC1A-D8B8-427D-B7B9-32F45EB780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4758" y="4105469"/>
            <a:ext cx="1247776" cy="7995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Beginner&amp;#39;s Guide to What is Dogecoin (+ Best Dogecoin Wallet)">
            <a:extLst>
              <a:ext uri="{FF2B5EF4-FFF2-40B4-BE49-F238E27FC236}">
                <a16:creationId xmlns:a16="http://schemas.microsoft.com/office/drawing/2014/main" id="{F611C3D7-A5CC-4CB4-9B73-E9BF12C0A0D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0125" y="4330503"/>
            <a:ext cx="1415875" cy="7278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Cardano Logo - Free vector graphic on Pixabay">
            <a:extLst>
              <a:ext uri="{FF2B5EF4-FFF2-40B4-BE49-F238E27FC236}">
                <a16:creationId xmlns:a16="http://schemas.microsoft.com/office/drawing/2014/main" id="{478B10AB-3C34-488B-ABC6-655095AE3A5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60156" y="1433992"/>
            <a:ext cx="1455642" cy="7278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a:extLst>
              <a:ext uri="{FF2B5EF4-FFF2-40B4-BE49-F238E27FC236}">
                <a16:creationId xmlns:a16="http://schemas.microsoft.com/office/drawing/2014/main" id="{0A0DA7A0-6094-4FB4-AAD6-A7F2AE40DF9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1664" y="1623830"/>
            <a:ext cx="1342499" cy="275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Download Binance Logo in SVG Vector or PNG File Format - Logo.wine">
            <a:extLst>
              <a:ext uri="{FF2B5EF4-FFF2-40B4-BE49-F238E27FC236}">
                <a16:creationId xmlns:a16="http://schemas.microsoft.com/office/drawing/2014/main" id="{7D18FC18-43D6-4783-B02B-DA072CDB5D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85285" y="1174304"/>
            <a:ext cx="1870794" cy="124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736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FDF7EB7C-CA45-42FD-9707-5EA41D8576C4}"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24</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100125" y="6022859"/>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Autoregressive Integrated Moving Average (ARIMA)</a:t>
            </a:r>
            <a:r>
              <a:rPr lang="en-US" sz="2400" dirty="0"/>
              <a:t> </a:t>
            </a:r>
          </a:p>
        </p:txBody>
      </p:sp>
      <p:graphicFrame>
        <p:nvGraphicFramePr>
          <p:cNvPr id="25" name="Table 24">
            <a:extLst>
              <a:ext uri="{FF2B5EF4-FFF2-40B4-BE49-F238E27FC236}">
                <a16:creationId xmlns:a16="http://schemas.microsoft.com/office/drawing/2014/main" id="{67371E87-451A-47B7-923C-9631C4EDCA62}"/>
              </a:ext>
            </a:extLst>
          </p:cNvPr>
          <p:cNvGraphicFramePr>
            <a:graphicFrameLocks noGrp="1"/>
          </p:cNvGraphicFramePr>
          <p:nvPr>
            <p:extLst>
              <p:ext uri="{D42A27DB-BD31-4B8C-83A1-F6EECF244321}">
                <p14:modId xmlns:p14="http://schemas.microsoft.com/office/powerpoint/2010/main" val="1162632068"/>
              </p:ext>
            </p:extLst>
          </p:nvPr>
        </p:nvGraphicFramePr>
        <p:xfrm>
          <a:off x="504261" y="874206"/>
          <a:ext cx="7613372" cy="4799823"/>
        </p:xfrm>
        <a:graphic>
          <a:graphicData uri="http://schemas.openxmlformats.org/drawingml/2006/table">
            <a:tbl>
              <a:tblPr firstRow="1" firstCol="1" bandRow="1">
                <a:tableStyleId>{5C22544A-7EE6-4342-B048-85BDC9FD1C3A}</a:tableStyleId>
              </a:tblPr>
              <a:tblGrid>
                <a:gridCol w="1063282">
                  <a:extLst>
                    <a:ext uri="{9D8B030D-6E8A-4147-A177-3AD203B41FA5}">
                      <a16:colId xmlns:a16="http://schemas.microsoft.com/office/drawing/2014/main" val="649129738"/>
                    </a:ext>
                  </a:extLst>
                </a:gridCol>
                <a:gridCol w="830424">
                  <a:extLst>
                    <a:ext uri="{9D8B030D-6E8A-4147-A177-3AD203B41FA5}">
                      <a16:colId xmlns:a16="http://schemas.microsoft.com/office/drawing/2014/main" val="3448871250"/>
                    </a:ext>
                  </a:extLst>
                </a:gridCol>
                <a:gridCol w="1380931">
                  <a:extLst>
                    <a:ext uri="{9D8B030D-6E8A-4147-A177-3AD203B41FA5}">
                      <a16:colId xmlns:a16="http://schemas.microsoft.com/office/drawing/2014/main" val="1504667559"/>
                    </a:ext>
                  </a:extLst>
                </a:gridCol>
                <a:gridCol w="1007706">
                  <a:extLst>
                    <a:ext uri="{9D8B030D-6E8A-4147-A177-3AD203B41FA5}">
                      <a16:colId xmlns:a16="http://schemas.microsoft.com/office/drawing/2014/main" val="3777561607"/>
                    </a:ext>
                  </a:extLst>
                </a:gridCol>
                <a:gridCol w="1035698">
                  <a:extLst>
                    <a:ext uri="{9D8B030D-6E8A-4147-A177-3AD203B41FA5}">
                      <a16:colId xmlns:a16="http://schemas.microsoft.com/office/drawing/2014/main" val="2082526769"/>
                    </a:ext>
                  </a:extLst>
                </a:gridCol>
                <a:gridCol w="933061">
                  <a:extLst>
                    <a:ext uri="{9D8B030D-6E8A-4147-A177-3AD203B41FA5}">
                      <a16:colId xmlns:a16="http://schemas.microsoft.com/office/drawing/2014/main" val="2692321799"/>
                    </a:ext>
                  </a:extLst>
                </a:gridCol>
                <a:gridCol w="1362270">
                  <a:extLst>
                    <a:ext uri="{9D8B030D-6E8A-4147-A177-3AD203B41FA5}">
                      <a16:colId xmlns:a16="http://schemas.microsoft.com/office/drawing/2014/main" val="2835233061"/>
                    </a:ext>
                  </a:extLst>
                </a:gridCol>
              </a:tblGrid>
              <a:tr h="685689">
                <a:tc>
                  <a:txBody>
                    <a:bodyPr/>
                    <a:lstStyle/>
                    <a:p>
                      <a:pPr>
                        <a:lnSpc>
                          <a:spcPct val="110000"/>
                        </a:lnSpc>
                        <a:spcAft>
                          <a:spcPts val="600"/>
                        </a:spcAft>
                      </a:pPr>
                      <a:r>
                        <a:rPr lang="en-CA" sz="1600">
                          <a:effectLst/>
                          <a:latin typeface="+mj-lt"/>
                        </a:rPr>
                        <a:t>Currency</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ARIMA Order</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MSE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RMSE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MAE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MAPE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Correlation</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702500061"/>
                  </a:ext>
                </a:extLst>
              </a:tr>
              <a:tr h="685689">
                <a:tc>
                  <a:txBody>
                    <a:bodyPr/>
                    <a:lstStyle/>
                    <a:p>
                      <a:pPr>
                        <a:lnSpc>
                          <a:spcPct val="110000"/>
                        </a:lnSpc>
                        <a:spcAft>
                          <a:spcPts val="600"/>
                        </a:spcAft>
                      </a:pPr>
                      <a:r>
                        <a:rPr lang="en-CA" sz="1600">
                          <a:effectLst/>
                          <a:latin typeface="+mj-lt"/>
                        </a:rPr>
                        <a:t>LTC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(1, 0, 4)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1.057936e+03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32.525932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28.014137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0.203441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0.091333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81163964"/>
                  </a:ext>
                </a:extLst>
              </a:tr>
              <a:tr h="685689">
                <a:tc>
                  <a:txBody>
                    <a:bodyPr/>
                    <a:lstStyle/>
                    <a:p>
                      <a:pPr>
                        <a:lnSpc>
                          <a:spcPct val="110000"/>
                        </a:lnSpc>
                        <a:spcAft>
                          <a:spcPts val="600"/>
                        </a:spcAft>
                      </a:pPr>
                      <a:r>
                        <a:rPr lang="en-CA" sz="1600">
                          <a:effectLst/>
                          <a:latin typeface="+mj-lt"/>
                        </a:rPr>
                        <a:t>ADA</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(0, 0, 5)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1.065400e-01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0.326405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0.300314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0.221883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-0.561022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387303587"/>
                  </a:ext>
                </a:extLst>
              </a:tr>
              <a:tr h="685689">
                <a:tc>
                  <a:txBody>
                    <a:bodyPr/>
                    <a:lstStyle/>
                    <a:p>
                      <a:pPr>
                        <a:lnSpc>
                          <a:spcPct val="110000"/>
                        </a:lnSpc>
                        <a:spcAft>
                          <a:spcPts val="600"/>
                        </a:spcAft>
                      </a:pPr>
                      <a:r>
                        <a:rPr lang="en-CA" sz="1600">
                          <a:effectLst/>
                          <a:latin typeface="+mj-lt"/>
                        </a:rPr>
                        <a:t>BNB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(2, 0, 2)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7.790963e+03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88.266429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80.986173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0.266315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-0.473708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4293909"/>
                  </a:ext>
                </a:extLst>
              </a:tr>
              <a:tr h="685689">
                <a:tc>
                  <a:txBody>
                    <a:bodyPr/>
                    <a:lstStyle/>
                    <a:p>
                      <a:pPr>
                        <a:lnSpc>
                          <a:spcPct val="110000"/>
                        </a:lnSpc>
                        <a:spcAft>
                          <a:spcPts val="600"/>
                        </a:spcAft>
                      </a:pPr>
                      <a:r>
                        <a:rPr lang="en-CA" sz="1600">
                          <a:effectLst/>
                          <a:latin typeface="+mj-lt"/>
                        </a:rPr>
                        <a:t>Doge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(0, 0, 5)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1.521786e-02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0.123361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0.114577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0.455367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-0.101342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561465501"/>
                  </a:ext>
                </a:extLst>
              </a:tr>
              <a:tr h="685689">
                <a:tc>
                  <a:txBody>
                    <a:bodyPr/>
                    <a:lstStyle/>
                    <a:p>
                      <a:pPr>
                        <a:lnSpc>
                          <a:spcPct val="110000"/>
                        </a:lnSpc>
                        <a:spcAft>
                          <a:spcPts val="600"/>
                        </a:spcAft>
                      </a:pPr>
                      <a:r>
                        <a:rPr lang="en-CA" sz="1600">
                          <a:effectLst/>
                          <a:latin typeface="+mj-lt"/>
                        </a:rPr>
                        <a:t>ETH</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(2, 0, 3)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2.503700e+05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500.369</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442.8456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0.211226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0.043505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623739492"/>
                  </a:ext>
                </a:extLst>
              </a:tr>
              <a:tr h="685689">
                <a:tc>
                  <a:txBody>
                    <a:bodyPr/>
                    <a:lstStyle/>
                    <a:p>
                      <a:pPr>
                        <a:lnSpc>
                          <a:spcPct val="110000"/>
                        </a:lnSpc>
                        <a:spcAft>
                          <a:spcPts val="600"/>
                        </a:spcAft>
                      </a:pPr>
                      <a:r>
                        <a:rPr lang="en-CA" sz="1600">
                          <a:effectLst/>
                          <a:latin typeface="+mj-lt"/>
                        </a:rPr>
                        <a:t>BTC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(2, 0, 1)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5.267035e+06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2295.0021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1840.442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a:effectLst/>
                          <a:latin typeface="+mj-lt"/>
                        </a:rPr>
                        <a:t>0.052083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nSpc>
                          <a:spcPct val="110000"/>
                        </a:lnSpc>
                        <a:spcAft>
                          <a:spcPts val="600"/>
                        </a:spcAft>
                      </a:pPr>
                      <a:r>
                        <a:rPr lang="en-CA" sz="1600" dirty="0">
                          <a:effectLst/>
                          <a:latin typeface="+mj-lt"/>
                        </a:rPr>
                        <a:t>-0.055082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801817242"/>
                  </a:ext>
                </a:extLst>
              </a:tr>
            </a:tbl>
          </a:graphicData>
        </a:graphic>
      </p:graphicFrame>
    </p:spTree>
    <p:extLst>
      <p:ext uri="{BB962C8B-B14F-4D97-AF65-F5344CB8AC3E}">
        <p14:creationId xmlns:p14="http://schemas.microsoft.com/office/powerpoint/2010/main" val="1341851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ED2811A6-3B0D-4822-A40D-835962C8A422}"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25</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100125" y="6022859"/>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Autoregressive Integrated Moving Average (ARIMA)</a:t>
            </a:r>
            <a:r>
              <a:rPr lang="en-US" sz="2400" dirty="0"/>
              <a:t> </a:t>
            </a:r>
          </a:p>
        </p:txBody>
      </p:sp>
      <p:graphicFrame>
        <p:nvGraphicFramePr>
          <p:cNvPr id="7" name="Table 6">
            <a:extLst>
              <a:ext uri="{FF2B5EF4-FFF2-40B4-BE49-F238E27FC236}">
                <a16:creationId xmlns:a16="http://schemas.microsoft.com/office/drawing/2014/main" id="{38461E7A-9F7B-476C-ACD3-5F8A353DFC4E}"/>
              </a:ext>
            </a:extLst>
          </p:cNvPr>
          <p:cNvGraphicFramePr>
            <a:graphicFrameLocks noGrp="1"/>
          </p:cNvGraphicFramePr>
          <p:nvPr>
            <p:extLst>
              <p:ext uri="{D42A27DB-BD31-4B8C-83A1-F6EECF244321}">
                <p14:modId xmlns:p14="http://schemas.microsoft.com/office/powerpoint/2010/main" val="4219078243"/>
              </p:ext>
            </p:extLst>
          </p:nvPr>
        </p:nvGraphicFramePr>
        <p:xfrm>
          <a:off x="519171" y="747747"/>
          <a:ext cx="7834716" cy="5060198"/>
        </p:xfrm>
        <a:graphic>
          <a:graphicData uri="http://schemas.openxmlformats.org/drawingml/2006/table">
            <a:tbl>
              <a:tblPr firstRow="1" firstCol="1" bandRow="1">
                <a:tableStyleId>{5C22544A-7EE6-4342-B048-85BDC9FD1C3A}</a:tableStyleId>
              </a:tblPr>
              <a:tblGrid>
                <a:gridCol w="1305786">
                  <a:extLst>
                    <a:ext uri="{9D8B030D-6E8A-4147-A177-3AD203B41FA5}">
                      <a16:colId xmlns:a16="http://schemas.microsoft.com/office/drawing/2014/main" val="3354536978"/>
                    </a:ext>
                  </a:extLst>
                </a:gridCol>
                <a:gridCol w="1305786">
                  <a:extLst>
                    <a:ext uri="{9D8B030D-6E8A-4147-A177-3AD203B41FA5}">
                      <a16:colId xmlns:a16="http://schemas.microsoft.com/office/drawing/2014/main" val="1916111789"/>
                    </a:ext>
                  </a:extLst>
                </a:gridCol>
                <a:gridCol w="1305786">
                  <a:extLst>
                    <a:ext uri="{9D8B030D-6E8A-4147-A177-3AD203B41FA5}">
                      <a16:colId xmlns:a16="http://schemas.microsoft.com/office/drawing/2014/main" val="3415947896"/>
                    </a:ext>
                  </a:extLst>
                </a:gridCol>
                <a:gridCol w="1305786">
                  <a:extLst>
                    <a:ext uri="{9D8B030D-6E8A-4147-A177-3AD203B41FA5}">
                      <a16:colId xmlns:a16="http://schemas.microsoft.com/office/drawing/2014/main" val="2171780266"/>
                    </a:ext>
                  </a:extLst>
                </a:gridCol>
                <a:gridCol w="1305786">
                  <a:extLst>
                    <a:ext uri="{9D8B030D-6E8A-4147-A177-3AD203B41FA5}">
                      <a16:colId xmlns:a16="http://schemas.microsoft.com/office/drawing/2014/main" val="3312727826"/>
                    </a:ext>
                  </a:extLst>
                </a:gridCol>
                <a:gridCol w="1305786">
                  <a:extLst>
                    <a:ext uri="{9D8B030D-6E8A-4147-A177-3AD203B41FA5}">
                      <a16:colId xmlns:a16="http://schemas.microsoft.com/office/drawing/2014/main" val="2868402399"/>
                    </a:ext>
                  </a:extLst>
                </a:gridCol>
              </a:tblGrid>
              <a:tr h="389246">
                <a:tc>
                  <a:txBody>
                    <a:bodyPr/>
                    <a:lstStyle/>
                    <a:p>
                      <a:pPr>
                        <a:lnSpc>
                          <a:spcPct val="110000"/>
                        </a:lnSpc>
                        <a:spcAft>
                          <a:spcPts val="600"/>
                        </a:spcAft>
                      </a:pPr>
                      <a:r>
                        <a:rPr lang="en-CA" sz="1600">
                          <a:effectLst/>
                          <a:latin typeface="+mj-lt"/>
                        </a:rPr>
                        <a:t>Currency</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High</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Low</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Open</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Volume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Marketcap</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431954511"/>
                  </a:ext>
                </a:extLst>
              </a:tr>
              <a:tr h="389246">
                <a:tc>
                  <a:txBody>
                    <a:bodyPr/>
                    <a:lstStyle/>
                    <a:p>
                      <a:pPr>
                        <a:lnSpc>
                          <a:spcPct val="110000"/>
                        </a:lnSpc>
                        <a:spcAft>
                          <a:spcPts val="600"/>
                        </a:spcAft>
                      </a:pPr>
                      <a:r>
                        <a:rPr lang="en-CA" sz="1600">
                          <a:effectLst/>
                          <a:latin typeface="+mj-lt"/>
                        </a:rPr>
                        <a:t>LTC_RF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0.568611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0.253399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0.013361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0.000199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0.164430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0958675"/>
                  </a:ext>
                </a:extLst>
              </a:tr>
              <a:tr h="389246">
                <a:tc>
                  <a:txBody>
                    <a:bodyPr/>
                    <a:lstStyle/>
                    <a:p>
                      <a:pPr>
                        <a:lnSpc>
                          <a:spcPct val="110000"/>
                        </a:lnSpc>
                        <a:spcAft>
                          <a:spcPts val="600"/>
                        </a:spcAft>
                      </a:pPr>
                      <a:r>
                        <a:rPr lang="en-CA" sz="1600">
                          <a:effectLst/>
                          <a:latin typeface="+mj-lt"/>
                        </a:rPr>
                        <a:t>LTC_GB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0.552099</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0.158031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0.001088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0.000206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0.288576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03990511"/>
                  </a:ext>
                </a:extLst>
              </a:tr>
              <a:tr h="389246">
                <a:tc>
                  <a:txBody>
                    <a:bodyPr/>
                    <a:lstStyle/>
                    <a:p>
                      <a:pPr>
                        <a:lnSpc>
                          <a:spcPct val="110000"/>
                        </a:lnSpc>
                        <a:spcAft>
                          <a:spcPts val="600"/>
                        </a:spcAft>
                      </a:pPr>
                      <a:r>
                        <a:rPr lang="en-CA" sz="1600">
                          <a:effectLst/>
                          <a:latin typeface="+mj-lt"/>
                        </a:rPr>
                        <a:t>ADA_RF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0.179217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0.059799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0.022465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0.000329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0.738190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21486141"/>
                  </a:ext>
                </a:extLst>
              </a:tr>
              <a:tr h="389246">
                <a:tc>
                  <a:txBody>
                    <a:bodyPr/>
                    <a:lstStyle/>
                    <a:p>
                      <a:pPr>
                        <a:lnSpc>
                          <a:spcPct val="110000"/>
                        </a:lnSpc>
                        <a:spcAft>
                          <a:spcPts val="600"/>
                        </a:spcAft>
                      </a:pPr>
                      <a:r>
                        <a:rPr lang="en-CA" sz="1600">
                          <a:effectLst/>
                          <a:latin typeface="+mj-lt"/>
                        </a:rPr>
                        <a:t>ADA_GB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0.074682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0.027556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0.000012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0.000008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0.897743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355624771"/>
                  </a:ext>
                </a:extLst>
              </a:tr>
              <a:tr h="389246">
                <a:tc>
                  <a:txBody>
                    <a:bodyPr/>
                    <a:lstStyle/>
                    <a:p>
                      <a:pPr>
                        <a:lnSpc>
                          <a:spcPct val="110000"/>
                        </a:lnSpc>
                        <a:spcAft>
                          <a:spcPts val="600"/>
                        </a:spcAft>
                      </a:pPr>
                      <a:r>
                        <a:rPr lang="en-CA" sz="1600">
                          <a:effectLst/>
                          <a:latin typeface="+mj-lt"/>
                        </a:rPr>
                        <a:t>BNB_RF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0.349071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0.629772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0.013975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0.000351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0.006830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20536903"/>
                  </a:ext>
                </a:extLst>
              </a:tr>
              <a:tr h="389246">
                <a:tc>
                  <a:txBody>
                    <a:bodyPr/>
                    <a:lstStyle/>
                    <a:p>
                      <a:pPr>
                        <a:lnSpc>
                          <a:spcPct val="110000"/>
                        </a:lnSpc>
                        <a:spcAft>
                          <a:spcPts val="600"/>
                        </a:spcAft>
                      </a:pPr>
                      <a:r>
                        <a:rPr lang="en-CA" sz="1600">
                          <a:effectLst/>
                          <a:latin typeface="+mj-lt"/>
                        </a:rPr>
                        <a:t>BNB_GB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0.470637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0.482292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0.000256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0.000263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0.046552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590375812"/>
                  </a:ext>
                </a:extLst>
              </a:tr>
              <a:tr h="389246">
                <a:tc>
                  <a:txBody>
                    <a:bodyPr/>
                    <a:lstStyle/>
                    <a:p>
                      <a:pPr>
                        <a:lnSpc>
                          <a:spcPct val="110000"/>
                        </a:lnSpc>
                        <a:spcAft>
                          <a:spcPts val="600"/>
                        </a:spcAft>
                      </a:pPr>
                      <a:r>
                        <a:rPr lang="en-CA" sz="1600">
                          <a:effectLst/>
                          <a:latin typeface="+mj-lt"/>
                        </a:rPr>
                        <a:t>DOGE_RF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0.200652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0.026784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0.008481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0.001488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0.762596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00759819"/>
                  </a:ext>
                </a:extLst>
              </a:tr>
              <a:tr h="389246">
                <a:tc>
                  <a:txBody>
                    <a:bodyPr/>
                    <a:lstStyle/>
                    <a:p>
                      <a:pPr>
                        <a:lnSpc>
                          <a:spcPct val="110000"/>
                        </a:lnSpc>
                        <a:spcAft>
                          <a:spcPts val="600"/>
                        </a:spcAft>
                      </a:pPr>
                      <a:r>
                        <a:rPr lang="en-CA" sz="1600">
                          <a:effectLst/>
                          <a:latin typeface="+mj-lt"/>
                        </a:rPr>
                        <a:t>DOGE_GB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0.139075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0.037125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0.000858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0.004060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0.818883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814008278"/>
                  </a:ext>
                </a:extLst>
              </a:tr>
              <a:tr h="389246">
                <a:tc>
                  <a:txBody>
                    <a:bodyPr/>
                    <a:lstStyle/>
                    <a:p>
                      <a:pPr>
                        <a:lnSpc>
                          <a:spcPct val="110000"/>
                        </a:lnSpc>
                        <a:spcAft>
                          <a:spcPts val="600"/>
                        </a:spcAft>
                      </a:pPr>
                      <a:r>
                        <a:rPr lang="en-CA" sz="1600">
                          <a:effectLst/>
                          <a:latin typeface="+mj-lt"/>
                        </a:rPr>
                        <a:t>ETH_RF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0.299317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0.082613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0.001764</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0.000107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0.616198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250774608"/>
                  </a:ext>
                </a:extLst>
              </a:tr>
              <a:tr h="389246">
                <a:tc>
                  <a:txBody>
                    <a:bodyPr/>
                    <a:lstStyle/>
                    <a:p>
                      <a:pPr>
                        <a:lnSpc>
                          <a:spcPct val="110000"/>
                        </a:lnSpc>
                        <a:spcAft>
                          <a:spcPts val="600"/>
                        </a:spcAft>
                      </a:pPr>
                      <a:r>
                        <a:rPr lang="en-CA" sz="1600">
                          <a:effectLst/>
                          <a:latin typeface="+mj-lt"/>
                        </a:rPr>
                        <a:t>ETH_GB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0.283428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0.164588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0.003383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0.000060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0.548541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607359399"/>
                  </a:ext>
                </a:extLst>
              </a:tr>
              <a:tr h="389246">
                <a:tc>
                  <a:txBody>
                    <a:bodyPr/>
                    <a:lstStyle/>
                    <a:p>
                      <a:pPr>
                        <a:lnSpc>
                          <a:spcPct val="110000"/>
                        </a:lnSpc>
                        <a:spcAft>
                          <a:spcPts val="600"/>
                        </a:spcAft>
                      </a:pPr>
                      <a:r>
                        <a:rPr lang="en-CA" sz="1600">
                          <a:effectLst/>
                          <a:latin typeface="+mj-lt"/>
                        </a:rPr>
                        <a:t>BTC_RF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0.297071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0.319982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0.009146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0.000272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0.373528</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11164093"/>
                  </a:ext>
                </a:extLst>
              </a:tr>
              <a:tr h="389246">
                <a:tc>
                  <a:txBody>
                    <a:bodyPr/>
                    <a:lstStyle/>
                    <a:p>
                      <a:pPr>
                        <a:lnSpc>
                          <a:spcPct val="110000"/>
                        </a:lnSpc>
                        <a:spcAft>
                          <a:spcPts val="600"/>
                        </a:spcAft>
                      </a:pPr>
                      <a:r>
                        <a:rPr lang="en-CA" sz="1600">
                          <a:effectLst/>
                          <a:latin typeface="+mj-lt"/>
                        </a:rPr>
                        <a:t>BTC_GB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0.254342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0.212221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0.000808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0.000272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0.532357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257953578"/>
                  </a:ext>
                </a:extLst>
              </a:tr>
            </a:tbl>
          </a:graphicData>
        </a:graphic>
      </p:graphicFrame>
    </p:spTree>
    <p:extLst>
      <p:ext uri="{BB962C8B-B14F-4D97-AF65-F5344CB8AC3E}">
        <p14:creationId xmlns:p14="http://schemas.microsoft.com/office/powerpoint/2010/main" val="708218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0A7EB4BA-24F5-45E8-98BF-BF41D3F82B4B}"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26</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408175" y="5984667"/>
            <a:ext cx="7449071"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1600" dirty="0"/>
              <a:t>Seasonal Autoregressive Integrated Moving Average (SARIMA)</a:t>
            </a:r>
            <a:r>
              <a:rPr lang="en-US" sz="1800" dirty="0"/>
              <a:t> </a:t>
            </a:r>
          </a:p>
        </p:txBody>
      </p:sp>
      <p:pic>
        <p:nvPicPr>
          <p:cNvPr id="8" name="Picture 7">
            <a:extLst>
              <a:ext uri="{FF2B5EF4-FFF2-40B4-BE49-F238E27FC236}">
                <a16:creationId xmlns:a16="http://schemas.microsoft.com/office/drawing/2014/main" id="{121C6CAF-ABFB-4537-8EBD-C466B3DEBFC4}"/>
              </a:ext>
            </a:extLst>
          </p:cNvPr>
          <p:cNvPicPr/>
          <p:nvPr/>
        </p:nvPicPr>
        <p:blipFill>
          <a:blip r:embed="rId4"/>
          <a:stretch>
            <a:fillRect/>
          </a:stretch>
        </p:blipFill>
        <p:spPr>
          <a:xfrm>
            <a:off x="333614" y="722267"/>
            <a:ext cx="8055784" cy="5085680"/>
          </a:xfrm>
          <a:prstGeom prst="rect">
            <a:avLst/>
          </a:prstGeom>
        </p:spPr>
      </p:pic>
      <p:pic>
        <p:nvPicPr>
          <p:cNvPr id="10" name="Picture 4">
            <a:extLst>
              <a:ext uri="{FF2B5EF4-FFF2-40B4-BE49-F238E27FC236}">
                <a16:creationId xmlns:a16="http://schemas.microsoft.com/office/drawing/2014/main" id="{57C53054-BF2A-4D18-9287-2A34C2D8F6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6848" y="4518662"/>
            <a:ext cx="599459" cy="4761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ethereum | Drupal.org">
            <a:extLst>
              <a:ext uri="{FF2B5EF4-FFF2-40B4-BE49-F238E27FC236}">
                <a16:creationId xmlns:a16="http://schemas.microsoft.com/office/drawing/2014/main" id="{93ECA52E-A039-422A-9A4C-1DAC9F8D0E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0199" y="3895985"/>
            <a:ext cx="1017778" cy="727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Beginner&amp;#39;s Guide to What is Dogecoin (+ Best Dogecoin Wallet)">
            <a:extLst>
              <a:ext uri="{FF2B5EF4-FFF2-40B4-BE49-F238E27FC236}">
                <a16:creationId xmlns:a16="http://schemas.microsoft.com/office/drawing/2014/main" id="{3BA89B6C-3A18-4BA8-B4F1-3909AA0E3D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064" y="4338470"/>
            <a:ext cx="1106241" cy="881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Cardano Logo - Free vector graphic on Pixabay">
            <a:extLst>
              <a:ext uri="{FF2B5EF4-FFF2-40B4-BE49-F238E27FC236}">
                <a16:creationId xmlns:a16="http://schemas.microsoft.com/office/drawing/2014/main" id="{833C61AB-C4D9-48D2-BBDC-B7773C9A0E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4177" y="1984024"/>
            <a:ext cx="1455642" cy="7278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a:extLst>
              <a:ext uri="{FF2B5EF4-FFF2-40B4-BE49-F238E27FC236}">
                <a16:creationId xmlns:a16="http://schemas.microsoft.com/office/drawing/2014/main" id="{CEB5BA86-611A-44E2-A856-16043055A0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9064" y="1525331"/>
            <a:ext cx="1032170" cy="3778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Download Binance Logo in SVG Vector or PNG File Format - Logo.wine">
            <a:extLst>
              <a:ext uri="{FF2B5EF4-FFF2-40B4-BE49-F238E27FC236}">
                <a16:creationId xmlns:a16="http://schemas.microsoft.com/office/drawing/2014/main" id="{745781C2-3872-4C1E-A946-FBBAD26CD0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20756" y="1057272"/>
            <a:ext cx="1308744" cy="124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35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311313F9-69E9-4425-9D98-70483F81E906}"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27</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408175" y="5984667"/>
            <a:ext cx="7449071"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1600" dirty="0"/>
              <a:t>Seasonal Autoregressive Integrated Moving Average (SARIMA)</a:t>
            </a:r>
            <a:r>
              <a:rPr lang="en-US" sz="1800" dirty="0"/>
              <a:t> </a:t>
            </a:r>
          </a:p>
        </p:txBody>
      </p:sp>
      <p:graphicFrame>
        <p:nvGraphicFramePr>
          <p:cNvPr id="3" name="Table 2">
            <a:extLst>
              <a:ext uri="{FF2B5EF4-FFF2-40B4-BE49-F238E27FC236}">
                <a16:creationId xmlns:a16="http://schemas.microsoft.com/office/drawing/2014/main" id="{A69DA6D7-7720-4617-A823-F587F6D43AE8}"/>
              </a:ext>
            </a:extLst>
          </p:cNvPr>
          <p:cNvGraphicFramePr>
            <a:graphicFrameLocks noGrp="1"/>
          </p:cNvGraphicFramePr>
          <p:nvPr>
            <p:extLst>
              <p:ext uri="{D42A27DB-BD31-4B8C-83A1-F6EECF244321}">
                <p14:modId xmlns:p14="http://schemas.microsoft.com/office/powerpoint/2010/main" val="3889719004"/>
              </p:ext>
            </p:extLst>
          </p:nvPr>
        </p:nvGraphicFramePr>
        <p:xfrm>
          <a:off x="536894" y="861822"/>
          <a:ext cx="7790361" cy="4946127"/>
        </p:xfrm>
        <a:graphic>
          <a:graphicData uri="http://schemas.openxmlformats.org/drawingml/2006/table">
            <a:tbl>
              <a:tblPr firstRow="1" firstCol="1" bandRow="1">
                <a:tableStyleId>{5C22544A-7EE6-4342-B048-85BDC9FD1C3A}</a:tableStyleId>
              </a:tblPr>
              <a:tblGrid>
                <a:gridCol w="1030023">
                  <a:extLst>
                    <a:ext uri="{9D8B030D-6E8A-4147-A177-3AD203B41FA5}">
                      <a16:colId xmlns:a16="http://schemas.microsoft.com/office/drawing/2014/main" val="767028853"/>
                    </a:ext>
                  </a:extLst>
                </a:gridCol>
                <a:gridCol w="1469246">
                  <a:extLst>
                    <a:ext uri="{9D8B030D-6E8A-4147-A177-3AD203B41FA5}">
                      <a16:colId xmlns:a16="http://schemas.microsoft.com/office/drawing/2014/main" val="995370166"/>
                    </a:ext>
                  </a:extLst>
                </a:gridCol>
                <a:gridCol w="754602">
                  <a:extLst>
                    <a:ext uri="{9D8B030D-6E8A-4147-A177-3AD203B41FA5}">
                      <a16:colId xmlns:a16="http://schemas.microsoft.com/office/drawing/2014/main" val="2888020927"/>
                    </a:ext>
                  </a:extLst>
                </a:gridCol>
                <a:gridCol w="1349406">
                  <a:extLst>
                    <a:ext uri="{9D8B030D-6E8A-4147-A177-3AD203B41FA5}">
                      <a16:colId xmlns:a16="http://schemas.microsoft.com/office/drawing/2014/main" val="2932098426"/>
                    </a:ext>
                  </a:extLst>
                </a:gridCol>
                <a:gridCol w="933638">
                  <a:extLst>
                    <a:ext uri="{9D8B030D-6E8A-4147-A177-3AD203B41FA5}">
                      <a16:colId xmlns:a16="http://schemas.microsoft.com/office/drawing/2014/main" val="3167708108"/>
                    </a:ext>
                  </a:extLst>
                </a:gridCol>
                <a:gridCol w="1126723">
                  <a:extLst>
                    <a:ext uri="{9D8B030D-6E8A-4147-A177-3AD203B41FA5}">
                      <a16:colId xmlns:a16="http://schemas.microsoft.com/office/drawing/2014/main" val="4283820416"/>
                    </a:ext>
                  </a:extLst>
                </a:gridCol>
                <a:gridCol w="1126723">
                  <a:extLst>
                    <a:ext uri="{9D8B030D-6E8A-4147-A177-3AD203B41FA5}">
                      <a16:colId xmlns:a16="http://schemas.microsoft.com/office/drawing/2014/main" val="2139645918"/>
                    </a:ext>
                  </a:extLst>
                </a:gridCol>
              </a:tblGrid>
              <a:tr h="989775">
                <a:tc>
                  <a:txBody>
                    <a:bodyPr/>
                    <a:lstStyle/>
                    <a:p>
                      <a:pPr>
                        <a:lnSpc>
                          <a:spcPct val="110000"/>
                        </a:lnSpc>
                        <a:spcAft>
                          <a:spcPts val="600"/>
                        </a:spcAft>
                      </a:pPr>
                      <a:r>
                        <a:rPr lang="en-CA" sz="1600">
                          <a:effectLst/>
                          <a:latin typeface="+mj-lt"/>
                        </a:rPr>
                        <a:t>Currency</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Parameters</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a:effectLst/>
                          <a:latin typeface="+mj-lt"/>
                        </a:rPr>
                        <a:t>MAE</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a:effectLst/>
                          <a:latin typeface="+mj-lt"/>
                        </a:rPr>
                        <a:t>MSE</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a:effectLst/>
                          <a:latin typeface="+mj-lt"/>
                        </a:rPr>
                        <a:t>RMSE</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a:effectLst/>
                          <a:latin typeface="+mj-lt"/>
                        </a:rPr>
                        <a:t>MAPE</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a:effectLst/>
                          <a:latin typeface="+mj-lt"/>
                        </a:rPr>
                        <a:t>Correlation</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extLst>
                  <a:ext uri="{0D108BD9-81ED-4DB2-BD59-A6C34878D82A}">
                    <a16:rowId xmlns:a16="http://schemas.microsoft.com/office/drawing/2014/main" val="2016287347"/>
                  </a:ext>
                </a:extLst>
              </a:tr>
              <a:tr h="659392">
                <a:tc>
                  <a:txBody>
                    <a:bodyPr/>
                    <a:lstStyle/>
                    <a:p>
                      <a:pPr>
                        <a:lnSpc>
                          <a:spcPct val="110000"/>
                        </a:lnSpc>
                        <a:spcAft>
                          <a:spcPts val="600"/>
                        </a:spcAft>
                      </a:pPr>
                      <a:r>
                        <a:rPr lang="en-CA" sz="1600" dirty="0">
                          <a:effectLst/>
                          <a:latin typeface="+mj-lt"/>
                        </a:rPr>
                        <a:t>LTC</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(2, 2, 1, 0, 2, 2)</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49.80</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4272.46</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65.36</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26.666</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a:effectLst/>
                          <a:latin typeface="+mj-lt"/>
                        </a:rPr>
                        <a:t>0.181961</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extLst>
                  <a:ext uri="{0D108BD9-81ED-4DB2-BD59-A6C34878D82A}">
                    <a16:rowId xmlns:a16="http://schemas.microsoft.com/office/drawing/2014/main" val="993011162"/>
                  </a:ext>
                </a:extLst>
              </a:tr>
              <a:tr h="659392">
                <a:tc>
                  <a:txBody>
                    <a:bodyPr/>
                    <a:lstStyle/>
                    <a:p>
                      <a:pPr>
                        <a:lnSpc>
                          <a:spcPct val="110000"/>
                        </a:lnSpc>
                        <a:spcAft>
                          <a:spcPts val="600"/>
                        </a:spcAft>
                      </a:pPr>
                      <a:r>
                        <a:rPr lang="en-CA" sz="1600" dirty="0">
                          <a:effectLst/>
                          <a:latin typeface="+mj-lt"/>
                        </a:rPr>
                        <a:t>ADA</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(2, 2, 1, 1, 0, 2)</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0.349</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0.194</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0.441</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30.696</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a:effectLst/>
                          <a:latin typeface="+mj-lt"/>
                        </a:rPr>
                        <a:t>0.755302</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extLst>
                  <a:ext uri="{0D108BD9-81ED-4DB2-BD59-A6C34878D82A}">
                    <a16:rowId xmlns:a16="http://schemas.microsoft.com/office/drawing/2014/main" val="2016238180"/>
                  </a:ext>
                </a:extLst>
              </a:tr>
              <a:tr h="659392">
                <a:tc>
                  <a:txBody>
                    <a:bodyPr/>
                    <a:lstStyle/>
                    <a:p>
                      <a:pPr>
                        <a:lnSpc>
                          <a:spcPct val="110000"/>
                        </a:lnSpc>
                        <a:spcAft>
                          <a:spcPts val="600"/>
                        </a:spcAft>
                      </a:pPr>
                      <a:r>
                        <a:rPr lang="en-CA" sz="1600">
                          <a:effectLst/>
                          <a:latin typeface="+mj-lt"/>
                        </a:rPr>
                        <a:t>BNB</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(2, 2, 1, 1, 2, 0)</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134.992</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32555.32</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180.43</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39.435</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a:effectLst/>
                          <a:latin typeface="+mj-lt"/>
                        </a:rPr>
                        <a:t>0.549649</a:t>
                      </a:r>
                      <a:endParaRPr lang="en-CA" sz="1600">
                        <a:effectLst/>
                        <a:latin typeface="+mj-lt"/>
                        <a:ea typeface="Times New Roman" panose="02020603050405020304" pitchFamily="18" charset="0"/>
                        <a:cs typeface="Times New Roman" panose="02020603050405020304" pitchFamily="18" charset="0"/>
                      </a:endParaRPr>
                    </a:p>
                  </a:txBody>
                  <a:tcPr marL="8080" marR="8080" marT="8080" marB="8080" anchor="b"/>
                </a:tc>
                <a:extLst>
                  <a:ext uri="{0D108BD9-81ED-4DB2-BD59-A6C34878D82A}">
                    <a16:rowId xmlns:a16="http://schemas.microsoft.com/office/drawing/2014/main" val="267048708"/>
                  </a:ext>
                </a:extLst>
              </a:tr>
              <a:tr h="659392">
                <a:tc>
                  <a:txBody>
                    <a:bodyPr/>
                    <a:lstStyle/>
                    <a:p>
                      <a:pPr>
                        <a:lnSpc>
                          <a:spcPct val="110000"/>
                        </a:lnSpc>
                        <a:spcAft>
                          <a:spcPts val="600"/>
                        </a:spcAft>
                      </a:pPr>
                      <a:r>
                        <a:rPr lang="en-CA" sz="1600" dirty="0">
                          <a:effectLst/>
                          <a:latin typeface="+mj-lt"/>
                        </a:rPr>
                        <a:t>DOGE</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(0, 1, 0, 1, 2, 0)</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0.150</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0.0468</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0.216</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69.299</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0.739248</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extLst>
                  <a:ext uri="{0D108BD9-81ED-4DB2-BD59-A6C34878D82A}">
                    <a16:rowId xmlns:a16="http://schemas.microsoft.com/office/drawing/2014/main" val="2568528518"/>
                  </a:ext>
                </a:extLst>
              </a:tr>
              <a:tr h="659392">
                <a:tc>
                  <a:txBody>
                    <a:bodyPr/>
                    <a:lstStyle/>
                    <a:p>
                      <a:pPr>
                        <a:lnSpc>
                          <a:spcPct val="110000"/>
                        </a:lnSpc>
                        <a:spcAft>
                          <a:spcPts val="600"/>
                        </a:spcAft>
                      </a:pPr>
                      <a:r>
                        <a:rPr lang="en-CA" sz="1600" dirty="0">
                          <a:effectLst/>
                          <a:latin typeface="+mj-lt"/>
                        </a:rPr>
                        <a:t>ETH</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(0, 1, 0, 0, 2, 0)</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575.17</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504761.96</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710.46</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27.672</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tc>
                  <a:txBody>
                    <a:bodyPr/>
                    <a:lstStyle/>
                    <a:p>
                      <a:pPr algn="ctr">
                        <a:lnSpc>
                          <a:spcPct val="110000"/>
                        </a:lnSpc>
                        <a:spcAft>
                          <a:spcPts val="600"/>
                        </a:spcAft>
                      </a:pPr>
                      <a:r>
                        <a:rPr lang="en-CA" sz="1600" dirty="0">
                          <a:effectLst/>
                          <a:latin typeface="+mj-lt"/>
                        </a:rPr>
                        <a:t>0.631843</a:t>
                      </a:r>
                      <a:endParaRPr lang="en-CA" sz="1600" dirty="0">
                        <a:effectLst/>
                        <a:latin typeface="+mj-lt"/>
                        <a:ea typeface="Times New Roman" panose="02020603050405020304" pitchFamily="18" charset="0"/>
                        <a:cs typeface="Times New Roman" panose="02020603050405020304" pitchFamily="18" charset="0"/>
                      </a:endParaRPr>
                    </a:p>
                  </a:txBody>
                  <a:tcPr marL="8080" marR="8080" marT="8080" marB="8080" anchor="b"/>
                </a:tc>
                <a:extLst>
                  <a:ext uri="{0D108BD9-81ED-4DB2-BD59-A6C34878D82A}">
                    <a16:rowId xmlns:a16="http://schemas.microsoft.com/office/drawing/2014/main" val="2207758294"/>
                  </a:ext>
                </a:extLst>
              </a:tr>
              <a:tr h="659392">
                <a:tc>
                  <a:txBody>
                    <a:bodyPr/>
                    <a:lstStyle/>
                    <a:p>
                      <a:pPr>
                        <a:lnSpc>
                          <a:spcPct val="110000"/>
                        </a:lnSpc>
                        <a:spcAft>
                          <a:spcPts val="600"/>
                        </a:spcAft>
                      </a:pPr>
                      <a:r>
                        <a:rPr lang="en-CA" sz="1600" dirty="0">
                          <a:effectLst/>
                          <a:latin typeface="+mj-lt"/>
                        </a:rPr>
                        <a:t>BTC</a:t>
                      </a:r>
                      <a:endParaRPr lang="en-CA" sz="1600" dirty="0">
                        <a:effectLst/>
                        <a:latin typeface="+mj-lt"/>
                        <a:ea typeface="+mn-ea"/>
                        <a:cs typeface="Times New Roman" panose="02020603050405020304" pitchFamily="18" charset="0"/>
                      </a:endParaRPr>
                    </a:p>
                  </a:txBody>
                  <a:tcPr marL="8080" marR="8080" marT="8080" marB="8080"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(1, 2, 0, 0, 2, 1)</a:t>
                      </a:r>
                    </a:p>
                  </a:txBody>
                  <a:tcPr marL="8080" marR="8080" marT="8080" marB="8080"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7353.09</a:t>
                      </a:r>
                    </a:p>
                  </a:txBody>
                  <a:tcPr marL="8080" marR="8080" marT="8080" marB="8080"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7.482561e+07</a:t>
                      </a:r>
                    </a:p>
                  </a:txBody>
                  <a:tcPr marL="8080" marR="8080" marT="8080" marB="8080"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8650.17</a:t>
                      </a:r>
                    </a:p>
                  </a:txBody>
                  <a:tcPr marL="8080" marR="8080" marT="8080" marB="8080"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16.164</a:t>
                      </a:r>
                    </a:p>
                  </a:txBody>
                  <a:tcPr marL="8080" marR="8080" marT="8080" marB="8080" anchor="b"/>
                </a:tc>
                <a:tc>
                  <a:txBody>
                    <a:bodyPr/>
                    <a:lstStyle/>
                    <a:p>
                      <a:pPr marL="0" algn="ctr" defTabSz="914400" rtl="0" eaLnBrk="1" latinLnBrk="0" hangingPunct="1">
                        <a:lnSpc>
                          <a:spcPct val="110000"/>
                        </a:lnSpc>
                        <a:spcAft>
                          <a:spcPts val="600"/>
                        </a:spcAft>
                      </a:pPr>
                      <a:r>
                        <a:rPr lang="en-CA" sz="1600" kern="1200" dirty="0">
                          <a:solidFill>
                            <a:schemeClr val="dk1"/>
                          </a:solidFill>
                          <a:effectLst/>
                          <a:latin typeface="+mj-lt"/>
                          <a:ea typeface="+mn-ea"/>
                          <a:cs typeface="+mn-cs"/>
                        </a:rPr>
                        <a:t>0.809807</a:t>
                      </a:r>
                    </a:p>
                  </a:txBody>
                  <a:tcPr marL="8080" marR="8080" marT="8080" marB="8080" anchor="b"/>
                </a:tc>
                <a:extLst>
                  <a:ext uri="{0D108BD9-81ED-4DB2-BD59-A6C34878D82A}">
                    <a16:rowId xmlns:a16="http://schemas.microsoft.com/office/drawing/2014/main" val="3225271138"/>
                  </a:ext>
                </a:extLst>
              </a:tr>
            </a:tbl>
          </a:graphicData>
        </a:graphic>
      </p:graphicFrame>
    </p:spTree>
    <p:extLst>
      <p:ext uri="{BB962C8B-B14F-4D97-AF65-F5344CB8AC3E}">
        <p14:creationId xmlns:p14="http://schemas.microsoft.com/office/powerpoint/2010/main" val="2696154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3476DCCE-1B7F-4D54-B548-E0C355241E81}"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28</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408175" y="5984667"/>
            <a:ext cx="7449071"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1600" dirty="0"/>
              <a:t>Seasonal Autoregressive Integrated Moving Average (SARIMA)</a:t>
            </a:r>
            <a:r>
              <a:rPr lang="en-US" sz="1800" dirty="0"/>
              <a:t> </a:t>
            </a:r>
          </a:p>
        </p:txBody>
      </p:sp>
      <p:graphicFrame>
        <p:nvGraphicFramePr>
          <p:cNvPr id="7" name="Table 6">
            <a:extLst>
              <a:ext uri="{FF2B5EF4-FFF2-40B4-BE49-F238E27FC236}">
                <a16:creationId xmlns:a16="http://schemas.microsoft.com/office/drawing/2014/main" id="{4F18F87E-E498-4DF4-8648-BFBC6740B129}"/>
              </a:ext>
            </a:extLst>
          </p:cNvPr>
          <p:cNvGraphicFramePr>
            <a:graphicFrameLocks noGrp="1"/>
          </p:cNvGraphicFramePr>
          <p:nvPr>
            <p:extLst>
              <p:ext uri="{D42A27DB-BD31-4B8C-83A1-F6EECF244321}">
                <p14:modId xmlns:p14="http://schemas.microsoft.com/office/powerpoint/2010/main" val="1455127264"/>
              </p:ext>
            </p:extLst>
          </p:nvPr>
        </p:nvGraphicFramePr>
        <p:xfrm>
          <a:off x="547582" y="874207"/>
          <a:ext cx="7708651" cy="4902362"/>
        </p:xfrm>
        <a:graphic>
          <a:graphicData uri="http://schemas.openxmlformats.org/drawingml/2006/table">
            <a:tbl>
              <a:tblPr firstRow="1" firstCol="1" bandRow="1">
                <a:tableStyleId>{5C22544A-7EE6-4342-B048-85BDC9FD1C3A}</a:tableStyleId>
              </a:tblPr>
              <a:tblGrid>
                <a:gridCol w="1245978">
                  <a:extLst>
                    <a:ext uri="{9D8B030D-6E8A-4147-A177-3AD203B41FA5}">
                      <a16:colId xmlns:a16="http://schemas.microsoft.com/office/drawing/2014/main" val="1927844319"/>
                    </a:ext>
                  </a:extLst>
                </a:gridCol>
                <a:gridCol w="1175640">
                  <a:extLst>
                    <a:ext uri="{9D8B030D-6E8A-4147-A177-3AD203B41FA5}">
                      <a16:colId xmlns:a16="http://schemas.microsoft.com/office/drawing/2014/main" val="1330003989"/>
                    </a:ext>
                  </a:extLst>
                </a:gridCol>
                <a:gridCol w="1333900">
                  <a:extLst>
                    <a:ext uri="{9D8B030D-6E8A-4147-A177-3AD203B41FA5}">
                      <a16:colId xmlns:a16="http://schemas.microsoft.com/office/drawing/2014/main" val="3478700853"/>
                    </a:ext>
                  </a:extLst>
                </a:gridCol>
                <a:gridCol w="1167267">
                  <a:extLst>
                    <a:ext uri="{9D8B030D-6E8A-4147-A177-3AD203B41FA5}">
                      <a16:colId xmlns:a16="http://schemas.microsoft.com/office/drawing/2014/main" val="2554651789"/>
                    </a:ext>
                  </a:extLst>
                </a:gridCol>
                <a:gridCol w="1374316">
                  <a:extLst>
                    <a:ext uri="{9D8B030D-6E8A-4147-A177-3AD203B41FA5}">
                      <a16:colId xmlns:a16="http://schemas.microsoft.com/office/drawing/2014/main" val="2063113259"/>
                    </a:ext>
                  </a:extLst>
                </a:gridCol>
                <a:gridCol w="1411550">
                  <a:extLst>
                    <a:ext uri="{9D8B030D-6E8A-4147-A177-3AD203B41FA5}">
                      <a16:colId xmlns:a16="http://schemas.microsoft.com/office/drawing/2014/main" val="3698243399"/>
                    </a:ext>
                  </a:extLst>
                </a:gridCol>
              </a:tblGrid>
              <a:tr h="684410">
                <a:tc>
                  <a:txBody>
                    <a:bodyPr/>
                    <a:lstStyle/>
                    <a:p>
                      <a:pPr>
                        <a:lnSpc>
                          <a:spcPct val="110000"/>
                        </a:lnSpc>
                        <a:spcAft>
                          <a:spcPts val="600"/>
                        </a:spcAft>
                      </a:pPr>
                      <a:r>
                        <a:rPr lang="en-CA" sz="1600">
                          <a:effectLst/>
                          <a:latin typeface="+mj-lt"/>
                        </a:rPr>
                        <a:t> </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tc>
                <a:tc>
                  <a:txBody>
                    <a:bodyPr/>
                    <a:lstStyle/>
                    <a:p>
                      <a:pPr algn="ctr">
                        <a:lnSpc>
                          <a:spcPct val="110000"/>
                        </a:lnSpc>
                        <a:spcAft>
                          <a:spcPts val="600"/>
                        </a:spcAft>
                      </a:pPr>
                      <a:br>
                        <a:rPr lang="en-CA" sz="1600" dirty="0">
                          <a:effectLst/>
                          <a:latin typeface="+mj-lt"/>
                        </a:rPr>
                      </a:br>
                      <a:r>
                        <a:rPr lang="en-CA" sz="1600" dirty="0">
                          <a:effectLst/>
                          <a:latin typeface="+mj-lt"/>
                        </a:rPr>
                        <a:t>High</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Low</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Open</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Volume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Marketcap</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92666686"/>
                  </a:ext>
                </a:extLst>
              </a:tr>
              <a:tr h="348030">
                <a:tc>
                  <a:txBody>
                    <a:bodyPr/>
                    <a:lstStyle/>
                    <a:p>
                      <a:pPr>
                        <a:lnSpc>
                          <a:spcPct val="110000"/>
                        </a:lnSpc>
                        <a:spcAft>
                          <a:spcPts val="600"/>
                        </a:spcAft>
                      </a:pPr>
                      <a:r>
                        <a:rPr lang="en-CA" sz="1600">
                          <a:effectLst/>
                          <a:latin typeface="+mj-lt"/>
                        </a:rPr>
                        <a:t>LTC_RF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0.646200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0.195953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0.007486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0.000134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0.150227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2427683"/>
                  </a:ext>
                </a:extLst>
              </a:tr>
              <a:tr h="348030">
                <a:tc>
                  <a:txBody>
                    <a:bodyPr/>
                    <a:lstStyle/>
                    <a:p>
                      <a:pPr>
                        <a:lnSpc>
                          <a:spcPct val="110000"/>
                        </a:lnSpc>
                        <a:spcAft>
                          <a:spcPts val="600"/>
                        </a:spcAft>
                      </a:pPr>
                      <a:r>
                        <a:rPr lang="en-CA" sz="1600">
                          <a:effectLst/>
                          <a:latin typeface="+mj-lt"/>
                        </a:rPr>
                        <a:t>LTC_GB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0.551614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0.158101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0.000065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0.000264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0.289956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68850739"/>
                  </a:ext>
                </a:extLst>
              </a:tr>
              <a:tr h="348030">
                <a:tc>
                  <a:txBody>
                    <a:bodyPr/>
                    <a:lstStyle/>
                    <a:p>
                      <a:pPr>
                        <a:lnSpc>
                          <a:spcPct val="110000"/>
                        </a:lnSpc>
                        <a:spcAft>
                          <a:spcPts val="600"/>
                        </a:spcAft>
                      </a:pPr>
                      <a:r>
                        <a:rPr lang="en-CA" sz="1600">
                          <a:effectLst/>
                          <a:latin typeface="+mj-lt"/>
                        </a:rPr>
                        <a:t>ADA_RF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0.194352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0.059120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0.007975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0.000354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0.738198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658461865"/>
                  </a:ext>
                </a:extLst>
              </a:tr>
              <a:tr h="348030">
                <a:tc>
                  <a:txBody>
                    <a:bodyPr/>
                    <a:lstStyle/>
                    <a:p>
                      <a:pPr>
                        <a:lnSpc>
                          <a:spcPct val="110000"/>
                        </a:lnSpc>
                        <a:spcAft>
                          <a:spcPts val="600"/>
                        </a:spcAft>
                      </a:pPr>
                      <a:r>
                        <a:rPr lang="en-CA" sz="1600">
                          <a:effectLst/>
                          <a:latin typeface="+mj-lt"/>
                        </a:rPr>
                        <a:t>ADA_GB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0.070260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0.027498</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0.000011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0.000008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0.902223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532951617"/>
                  </a:ext>
                </a:extLst>
              </a:tr>
              <a:tr h="389622">
                <a:tc>
                  <a:txBody>
                    <a:bodyPr/>
                    <a:lstStyle/>
                    <a:p>
                      <a:pPr>
                        <a:lnSpc>
                          <a:spcPct val="110000"/>
                        </a:lnSpc>
                        <a:spcAft>
                          <a:spcPts val="600"/>
                        </a:spcAft>
                      </a:pPr>
                      <a:r>
                        <a:rPr lang="en-CA" sz="1600">
                          <a:effectLst/>
                          <a:latin typeface="+mj-lt"/>
                        </a:rPr>
                        <a:t>BNB_RF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0.377138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0.607779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0.006406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0.000323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0.008353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737186600"/>
                  </a:ext>
                </a:extLst>
              </a:tr>
              <a:tr h="348030">
                <a:tc>
                  <a:txBody>
                    <a:bodyPr/>
                    <a:lstStyle/>
                    <a:p>
                      <a:pPr>
                        <a:lnSpc>
                          <a:spcPct val="110000"/>
                        </a:lnSpc>
                        <a:spcAft>
                          <a:spcPts val="600"/>
                        </a:spcAft>
                      </a:pPr>
                      <a:r>
                        <a:rPr lang="en-CA" sz="1600">
                          <a:effectLst/>
                          <a:latin typeface="+mj-lt"/>
                        </a:rPr>
                        <a:t>BNB_GB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0.472430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0.483788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0.000201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0.000264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0.043316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975674314"/>
                  </a:ext>
                </a:extLst>
              </a:tr>
              <a:tr h="348030">
                <a:tc>
                  <a:txBody>
                    <a:bodyPr/>
                    <a:lstStyle/>
                    <a:p>
                      <a:pPr>
                        <a:lnSpc>
                          <a:spcPct val="110000"/>
                        </a:lnSpc>
                        <a:spcAft>
                          <a:spcPts val="600"/>
                        </a:spcAft>
                      </a:pPr>
                      <a:r>
                        <a:rPr lang="en-CA" sz="1600">
                          <a:effectLst/>
                          <a:latin typeface="+mj-lt"/>
                        </a:rPr>
                        <a:t>DOGE_RF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0.163937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0.039501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0.008185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0.001284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0.787092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88754557"/>
                  </a:ext>
                </a:extLst>
              </a:tr>
              <a:tr h="348030">
                <a:tc>
                  <a:txBody>
                    <a:bodyPr/>
                    <a:lstStyle/>
                    <a:p>
                      <a:pPr>
                        <a:lnSpc>
                          <a:spcPct val="110000"/>
                        </a:lnSpc>
                        <a:spcAft>
                          <a:spcPts val="600"/>
                        </a:spcAft>
                      </a:pPr>
                      <a:r>
                        <a:rPr lang="en-CA" sz="1600">
                          <a:effectLst/>
                          <a:latin typeface="+mj-lt"/>
                        </a:rPr>
                        <a:t>DOGE_GB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0.131498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0.037654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0.000857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0.003942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0.826049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338424918"/>
                  </a:ext>
                </a:extLst>
              </a:tr>
              <a:tr h="348030">
                <a:tc>
                  <a:txBody>
                    <a:bodyPr/>
                    <a:lstStyle/>
                    <a:p>
                      <a:pPr>
                        <a:lnSpc>
                          <a:spcPct val="110000"/>
                        </a:lnSpc>
                        <a:spcAft>
                          <a:spcPts val="600"/>
                        </a:spcAft>
                      </a:pPr>
                      <a:r>
                        <a:rPr lang="en-CA" sz="1600">
                          <a:effectLst/>
                          <a:latin typeface="+mj-lt"/>
                        </a:rPr>
                        <a:t>ETH_RF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0.251095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0.129137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0.001213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0.000107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0.618448</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95089639"/>
                  </a:ext>
                </a:extLst>
              </a:tr>
              <a:tr h="348030">
                <a:tc>
                  <a:txBody>
                    <a:bodyPr/>
                    <a:lstStyle/>
                    <a:p>
                      <a:pPr>
                        <a:lnSpc>
                          <a:spcPct val="110000"/>
                        </a:lnSpc>
                        <a:spcAft>
                          <a:spcPts val="600"/>
                        </a:spcAft>
                      </a:pPr>
                      <a:r>
                        <a:rPr lang="en-CA" sz="1600">
                          <a:effectLst/>
                          <a:latin typeface="+mj-lt"/>
                        </a:rPr>
                        <a:t>ETH_GB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0.282372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0.167983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0.000051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0.000060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0.549533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030704464"/>
                  </a:ext>
                </a:extLst>
              </a:tr>
              <a:tr h="348030">
                <a:tc>
                  <a:txBody>
                    <a:bodyPr/>
                    <a:lstStyle/>
                    <a:p>
                      <a:pPr>
                        <a:lnSpc>
                          <a:spcPct val="110000"/>
                        </a:lnSpc>
                        <a:spcAft>
                          <a:spcPts val="600"/>
                        </a:spcAft>
                      </a:pPr>
                      <a:r>
                        <a:rPr lang="en-CA" sz="1600">
                          <a:effectLst/>
                          <a:latin typeface="+mj-lt"/>
                        </a:rPr>
                        <a:t>BTC_RF</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0.266107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0.342006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0.005192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0.000310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0.386385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87247216"/>
                  </a:ext>
                </a:extLst>
              </a:tr>
              <a:tr h="348030">
                <a:tc>
                  <a:txBody>
                    <a:bodyPr/>
                    <a:lstStyle/>
                    <a:p>
                      <a:pPr>
                        <a:lnSpc>
                          <a:spcPct val="110000"/>
                        </a:lnSpc>
                        <a:spcAft>
                          <a:spcPts val="600"/>
                        </a:spcAft>
                      </a:pPr>
                      <a:r>
                        <a:rPr lang="en-CA" sz="1600">
                          <a:effectLst/>
                          <a:latin typeface="+mj-lt"/>
                        </a:rPr>
                        <a:t>BTC_GB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0.255079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0.211205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0.001156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0.000269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0.532291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568903327"/>
                  </a:ext>
                </a:extLst>
              </a:tr>
            </a:tbl>
          </a:graphicData>
        </a:graphic>
      </p:graphicFrame>
    </p:spTree>
    <p:extLst>
      <p:ext uri="{BB962C8B-B14F-4D97-AF65-F5344CB8AC3E}">
        <p14:creationId xmlns:p14="http://schemas.microsoft.com/office/powerpoint/2010/main" val="3087500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ECF4DF93-ABA1-4E29-8188-2D92BED3BA4B}"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29</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47332" y="6022859"/>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Prophet</a:t>
            </a:r>
            <a:r>
              <a:rPr lang="en-US" sz="2400" dirty="0"/>
              <a:t> </a:t>
            </a:r>
          </a:p>
        </p:txBody>
      </p:sp>
      <p:pic>
        <p:nvPicPr>
          <p:cNvPr id="7" name="Picture 6">
            <a:extLst>
              <a:ext uri="{FF2B5EF4-FFF2-40B4-BE49-F238E27FC236}">
                <a16:creationId xmlns:a16="http://schemas.microsoft.com/office/drawing/2014/main" id="{8C9698B0-883E-5653-57F0-DA7A50428537}"/>
              </a:ext>
            </a:extLst>
          </p:cNvPr>
          <p:cNvPicPr>
            <a:picLocks noChangeAspect="1"/>
          </p:cNvPicPr>
          <p:nvPr/>
        </p:nvPicPr>
        <p:blipFill>
          <a:blip r:embed="rId4"/>
          <a:stretch>
            <a:fillRect/>
          </a:stretch>
        </p:blipFill>
        <p:spPr>
          <a:xfrm>
            <a:off x="257845" y="781050"/>
            <a:ext cx="8111714" cy="4019956"/>
          </a:xfrm>
          <a:prstGeom prst="rect">
            <a:avLst/>
          </a:prstGeom>
        </p:spPr>
      </p:pic>
      <p:pic>
        <p:nvPicPr>
          <p:cNvPr id="10" name="Picture 4">
            <a:extLst>
              <a:ext uri="{FF2B5EF4-FFF2-40B4-BE49-F238E27FC236}">
                <a16:creationId xmlns:a16="http://schemas.microsoft.com/office/drawing/2014/main" id="{605DBC05-AB8A-4F76-B3A4-5DB90AD090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0133" y="3730064"/>
            <a:ext cx="599459" cy="4761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ethereum | Drupal.org">
            <a:extLst>
              <a:ext uri="{FF2B5EF4-FFF2-40B4-BE49-F238E27FC236}">
                <a16:creationId xmlns:a16="http://schemas.microsoft.com/office/drawing/2014/main" id="{AD9CCA8B-698C-46B5-B931-D35F734D6E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6363" y="3615339"/>
            <a:ext cx="1247776" cy="7278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Beginner&amp;#39;s Guide to What is Dogecoin (+ Best Dogecoin Wallet)">
            <a:extLst>
              <a:ext uri="{FF2B5EF4-FFF2-40B4-BE49-F238E27FC236}">
                <a16:creationId xmlns:a16="http://schemas.microsoft.com/office/drawing/2014/main" id="{11092C55-D854-4C2F-82DD-F59E42D085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3384" y="2254163"/>
            <a:ext cx="1415875" cy="8810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ardano Logo - Free vector graphic on Pixabay">
            <a:extLst>
              <a:ext uri="{FF2B5EF4-FFF2-40B4-BE49-F238E27FC236}">
                <a16:creationId xmlns:a16="http://schemas.microsoft.com/office/drawing/2014/main" id="{EF1F05EB-0372-4950-BA02-EEE4649EA7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95358" y="996671"/>
            <a:ext cx="1455642" cy="7278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a:extLst>
              <a:ext uri="{FF2B5EF4-FFF2-40B4-BE49-F238E27FC236}">
                <a16:creationId xmlns:a16="http://schemas.microsoft.com/office/drawing/2014/main" id="{A6CAF40A-DDE8-4C29-BF49-DC931BE1F3F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10181" y="1017879"/>
            <a:ext cx="1342499" cy="3778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Download Binance Logo in SVG Vector or PNG File Format - Logo.wine">
            <a:extLst>
              <a:ext uri="{FF2B5EF4-FFF2-40B4-BE49-F238E27FC236}">
                <a16:creationId xmlns:a16="http://schemas.microsoft.com/office/drawing/2014/main" id="{2CCF43AB-A043-466A-8C41-B6E1E3FA797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81886" y="2071107"/>
            <a:ext cx="1870794" cy="12471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7421D5B-855C-46D3-8045-95038B7A7C8E}"/>
              </a:ext>
            </a:extLst>
          </p:cNvPr>
          <p:cNvSpPr txBox="1"/>
          <p:nvPr/>
        </p:nvSpPr>
        <p:spPr>
          <a:xfrm>
            <a:off x="365568" y="4920516"/>
            <a:ext cx="8181603" cy="982833"/>
          </a:xfrm>
          <a:prstGeom prst="rect">
            <a:avLst/>
          </a:prstGeom>
          <a:noFill/>
        </p:spPr>
        <p:txBody>
          <a:bodyPr wrap="square">
            <a:spAutoFit/>
          </a:bodyPr>
          <a:lstStyle/>
          <a:p>
            <a:pPr>
              <a:lnSpc>
                <a:spcPct val="110000"/>
              </a:lnSpc>
              <a:spcAft>
                <a:spcPts val="6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Prophet is a powerful time series forecasting tool developed by Facebook that is designed to be easy to use and flexible. It has three main components:  trend, seasonality, and holidays. </a:t>
            </a:r>
          </a:p>
        </p:txBody>
      </p:sp>
    </p:spTree>
    <p:extLst>
      <p:ext uri="{BB962C8B-B14F-4D97-AF65-F5344CB8AC3E}">
        <p14:creationId xmlns:p14="http://schemas.microsoft.com/office/powerpoint/2010/main" val="184437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Problem Statement</a:t>
            </a:r>
          </a:p>
        </p:txBody>
      </p:sp>
      <p:sp>
        <p:nvSpPr>
          <p:cNvPr id="3" name="Content Placeholder 2"/>
          <p:cNvSpPr>
            <a:spLocks noGrp="1"/>
          </p:cNvSpPr>
          <p:nvPr>
            <p:ph idx="1"/>
          </p:nvPr>
        </p:nvSpPr>
        <p:spPr>
          <a:xfrm>
            <a:off x="365568" y="874207"/>
            <a:ext cx="8444818" cy="4957426"/>
          </a:xfrm>
        </p:spPr>
        <p:txBody>
          <a:bodyPr>
            <a:normAutofit/>
          </a:bodyPr>
          <a:lstStyle/>
          <a:p>
            <a:pPr>
              <a:lnSpc>
                <a:spcPct val="110000"/>
              </a:lnSpc>
              <a:spcAft>
                <a:spcPts val="6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What are the most effective predictive and time series analysis techniques for forecasting short-term closing prices of cryptocurrencies? Which features are influential predictors for classifying the short-term closing prices of selected cryptocurrencies?</a:t>
            </a:r>
          </a:p>
          <a:p>
            <a:pPr>
              <a:lnSpc>
                <a:spcPct val="110000"/>
              </a:lnSpc>
              <a:spcAft>
                <a:spcPts val="6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What is the correlation between the predicted prices generated by machine learning algorithms and the actual prices of the chosen cryptocurrencies?</a:t>
            </a:r>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DF010426-B94C-42F7-B682-674CDE4ADDEB}" type="datetime4">
              <a:rPr lang="en-US" smtClean="0"/>
              <a:t>April 13,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pic>
        <p:nvPicPr>
          <p:cNvPr id="7" name="Picture 4">
            <a:extLst>
              <a:ext uri="{FF2B5EF4-FFF2-40B4-BE49-F238E27FC236}">
                <a16:creationId xmlns:a16="http://schemas.microsoft.com/office/drawing/2014/main" id="{36A463F8-5057-92C7-E3C2-106D565105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35" y="4366515"/>
            <a:ext cx="818030" cy="818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thereum | Drupal.org">
            <a:extLst>
              <a:ext uri="{FF2B5EF4-FFF2-40B4-BE49-F238E27FC236}">
                <a16:creationId xmlns:a16="http://schemas.microsoft.com/office/drawing/2014/main" id="{E2E70AD3-B2D4-4F35-9D16-2DEDDFB25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7830" y="4021433"/>
            <a:ext cx="1666931" cy="12447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Download Binance Logo in SVG Vector or PNG File Format - Logo.wine">
            <a:extLst>
              <a:ext uri="{FF2B5EF4-FFF2-40B4-BE49-F238E27FC236}">
                <a16:creationId xmlns:a16="http://schemas.microsoft.com/office/drawing/2014/main" id="{73392A2A-7C1E-8407-FEFE-D46A50FD09F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2384" y="4373013"/>
            <a:ext cx="2011863" cy="13412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Beginner&amp;#39;s Guide to What is Dogecoin (+ Best Dogecoin Wallet)">
            <a:extLst>
              <a:ext uri="{FF2B5EF4-FFF2-40B4-BE49-F238E27FC236}">
                <a16:creationId xmlns:a16="http://schemas.microsoft.com/office/drawing/2014/main" id="{6A89EF42-5BEF-DF29-59A9-9FDA1760AC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9186" y="3553457"/>
            <a:ext cx="1858258" cy="12669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Cardano Logo - Free vector graphic on Pixabay">
            <a:extLst>
              <a:ext uri="{FF2B5EF4-FFF2-40B4-BE49-F238E27FC236}">
                <a16:creationId xmlns:a16="http://schemas.microsoft.com/office/drawing/2014/main" id="{D3D298A6-1EE9-B98D-95D6-F8B5648FF5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4548" y="3645962"/>
            <a:ext cx="2011864" cy="10059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a:extLst>
              <a:ext uri="{FF2B5EF4-FFF2-40B4-BE49-F238E27FC236}">
                <a16:creationId xmlns:a16="http://schemas.microsoft.com/office/drawing/2014/main" id="{3F9EE49F-9DAD-B664-980B-232A6A3FAB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30103" y="4825554"/>
            <a:ext cx="1963829" cy="55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20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CF8FF2CD-923D-48D3-A992-31713D9B3B72}"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30</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147332" y="6022859"/>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Prophet</a:t>
            </a:r>
            <a:r>
              <a:rPr lang="en-US" sz="2400" dirty="0"/>
              <a:t> </a:t>
            </a:r>
          </a:p>
        </p:txBody>
      </p:sp>
      <p:graphicFrame>
        <p:nvGraphicFramePr>
          <p:cNvPr id="3" name="Table 2">
            <a:extLst>
              <a:ext uri="{FF2B5EF4-FFF2-40B4-BE49-F238E27FC236}">
                <a16:creationId xmlns:a16="http://schemas.microsoft.com/office/drawing/2014/main" id="{7E579B63-4312-45AA-994E-213911DE170B}"/>
              </a:ext>
            </a:extLst>
          </p:cNvPr>
          <p:cNvGraphicFramePr>
            <a:graphicFrameLocks noGrp="1"/>
          </p:cNvGraphicFramePr>
          <p:nvPr>
            <p:extLst>
              <p:ext uri="{D42A27DB-BD31-4B8C-83A1-F6EECF244321}">
                <p14:modId xmlns:p14="http://schemas.microsoft.com/office/powerpoint/2010/main" val="210679642"/>
              </p:ext>
            </p:extLst>
          </p:nvPr>
        </p:nvGraphicFramePr>
        <p:xfrm>
          <a:off x="457410" y="874206"/>
          <a:ext cx="7869844" cy="4843272"/>
        </p:xfrm>
        <a:graphic>
          <a:graphicData uri="http://schemas.openxmlformats.org/drawingml/2006/table">
            <a:tbl>
              <a:tblPr firstRow="1" firstCol="1" bandRow="1">
                <a:tableStyleId>{5C22544A-7EE6-4342-B048-85BDC9FD1C3A}</a:tableStyleId>
              </a:tblPr>
              <a:tblGrid>
                <a:gridCol w="1397933">
                  <a:extLst>
                    <a:ext uri="{9D8B030D-6E8A-4147-A177-3AD203B41FA5}">
                      <a16:colId xmlns:a16="http://schemas.microsoft.com/office/drawing/2014/main" val="1914478758"/>
                    </a:ext>
                  </a:extLst>
                </a:gridCol>
                <a:gridCol w="1397933">
                  <a:extLst>
                    <a:ext uri="{9D8B030D-6E8A-4147-A177-3AD203B41FA5}">
                      <a16:colId xmlns:a16="http://schemas.microsoft.com/office/drawing/2014/main" val="3571459454"/>
                    </a:ext>
                  </a:extLst>
                </a:gridCol>
                <a:gridCol w="1647198">
                  <a:extLst>
                    <a:ext uri="{9D8B030D-6E8A-4147-A177-3AD203B41FA5}">
                      <a16:colId xmlns:a16="http://schemas.microsoft.com/office/drawing/2014/main" val="1787599303"/>
                    </a:ext>
                  </a:extLst>
                </a:gridCol>
                <a:gridCol w="1553592">
                  <a:extLst>
                    <a:ext uri="{9D8B030D-6E8A-4147-A177-3AD203B41FA5}">
                      <a16:colId xmlns:a16="http://schemas.microsoft.com/office/drawing/2014/main" val="2896952160"/>
                    </a:ext>
                  </a:extLst>
                </a:gridCol>
                <a:gridCol w="1873188">
                  <a:extLst>
                    <a:ext uri="{9D8B030D-6E8A-4147-A177-3AD203B41FA5}">
                      <a16:colId xmlns:a16="http://schemas.microsoft.com/office/drawing/2014/main" val="3914899921"/>
                    </a:ext>
                  </a:extLst>
                </a:gridCol>
              </a:tblGrid>
              <a:tr h="691896">
                <a:tc>
                  <a:txBody>
                    <a:bodyPr/>
                    <a:lstStyle/>
                    <a:p>
                      <a:pPr>
                        <a:lnSpc>
                          <a:spcPct val="110000"/>
                        </a:lnSpc>
                        <a:spcAft>
                          <a:spcPts val="600"/>
                        </a:spcAft>
                      </a:pPr>
                      <a:r>
                        <a:rPr lang="en-CA" sz="1600">
                          <a:effectLst/>
                          <a:latin typeface="+mj-lt"/>
                        </a:rPr>
                        <a:t>Symbol</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MAE</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MSE</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RMSE</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Correlation Coefficient</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986288752"/>
                  </a:ext>
                </a:extLst>
              </a:tr>
              <a:tr h="691896">
                <a:tc>
                  <a:txBody>
                    <a:bodyPr/>
                    <a:lstStyle/>
                    <a:p>
                      <a:pPr>
                        <a:lnSpc>
                          <a:spcPct val="110000"/>
                        </a:lnSpc>
                        <a:spcAft>
                          <a:spcPts val="600"/>
                        </a:spcAft>
                      </a:pPr>
                      <a:r>
                        <a:rPr lang="en-CA" sz="1600">
                          <a:effectLst/>
                          <a:latin typeface="+mj-lt"/>
                        </a:rPr>
                        <a:t>ADA</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0.079696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1.411654e-02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0.118813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0.957108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43223105"/>
                  </a:ext>
                </a:extLst>
              </a:tr>
              <a:tr h="691896">
                <a:tc>
                  <a:txBody>
                    <a:bodyPr/>
                    <a:lstStyle/>
                    <a:p>
                      <a:pPr>
                        <a:lnSpc>
                          <a:spcPct val="110000"/>
                        </a:lnSpc>
                        <a:spcAft>
                          <a:spcPts val="600"/>
                        </a:spcAft>
                      </a:pPr>
                      <a:r>
                        <a:rPr lang="en-CA" sz="1600">
                          <a:effectLst/>
                          <a:latin typeface="+mj-lt"/>
                        </a:rPr>
                        <a:t>BNB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28.227092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2.051562e+03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45.294176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0.919720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545031261"/>
                  </a:ext>
                </a:extLst>
              </a:tr>
              <a:tr h="691896">
                <a:tc>
                  <a:txBody>
                    <a:bodyPr/>
                    <a:lstStyle/>
                    <a:p>
                      <a:pPr>
                        <a:lnSpc>
                          <a:spcPct val="110000"/>
                        </a:lnSpc>
                        <a:spcAft>
                          <a:spcPts val="600"/>
                        </a:spcAft>
                      </a:pPr>
                      <a:r>
                        <a:rPr lang="en-CA" sz="1600">
                          <a:effectLst/>
                          <a:latin typeface="+mj-lt"/>
                        </a:rPr>
                        <a:t>BTC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3132.685535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1.992558e+07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4463.808284</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0.940730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191651619"/>
                  </a:ext>
                </a:extLst>
              </a:tr>
              <a:tr h="691896">
                <a:tc>
                  <a:txBody>
                    <a:bodyPr/>
                    <a:lstStyle/>
                    <a:p>
                      <a:pPr>
                        <a:lnSpc>
                          <a:spcPct val="110000"/>
                        </a:lnSpc>
                        <a:spcAft>
                          <a:spcPts val="600"/>
                        </a:spcAft>
                      </a:pPr>
                      <a:r>
                        <a:rPr lang="en-CA" sz="1600">
                          <a:effectLst/>
                          <a:latin typeface="+mj-lt"/>
                        </a:rPr>
                        <a:t>DOGE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0.025833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1.754967e-03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0.041892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0.850832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88924329"/>
                  </a:ext>
                </a:extLst>
              </a:tr>
              <a:tr h="691896">
                <a:tc>
                  <a:txBody>
                    <a:bodyPr/>
                    <a:lstStyle/>
                    <a:p>
                      <a:pPr>
                        <a:lnSpc>
                          <a:spcPct val="110000"/>
                        </a:lnSpc>
                        <a:spcAft>
                          <a:spcPts val="600"/>
                        </a:spcAft>
                      </a:pPr>
                      <a:r>
                        <a:rPr lang="en-CA" sz="1600">
                          <a:effectLst/>
                          <a:latin typeface="+mj-lt"/>
                        </a:rPr>
                        <a:t>ETH</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112.520038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3.143952e+04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177.311926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0.961466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153170680"/>
                  </a:ext>
                </a:extLst>
              </a:tr>
              <a:tr h="691896">
                <a:tc>
                  <a:txBody>
                    <a:bodyPr/>
                    <a:lstStyle/>
                    <a:p>
                      <a:pPr>
                        <a:lnSpc>
                          <a:spcPct val="110000"/>
                        </a:lnSpc>
                        <a:spcAft>
                          <a:spcPts val="600"/>
                        </a:spcAft>
                      </a:pPr>
                      <a:r>
                        <a:rPr lang="en-CA" sz="1600">
                          <a:effectLst/>
                          <a:latin typeface="+mj-lt"/>
                        </a:rPr>
                        <a:t>LTC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19.152992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7.745510e+02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27.830756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0.908998</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403494360"/>
                  </a:ext>
                </a:extLst>
              </a:tr>
            </a:tbl>
          </a:graphicData>
        </a:graphic>
      </p:graphicFrame>
    </p:spTree>
    <p:extLst>
      <p:ext uri="{BB962C8B-B14F-4D97-AF65-F5344CB8AC3E}">
        <p14:creationId xmlns:p14="http://schemas.microsoft.com/office/powerpoint/2010/main" val="1307754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6EF3B3A9-5530-4530-A6A9-D7A48F67C282}"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31</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551850" y="5996470"/>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LSTM Model – without Dropout Method</a:t>
            </a:r>
            <a:endParaRPr lang="en-US" sz="2400" dirty="0"/>
          </a:p>
        </p:txBody>
      </p:sp>
      <p:pic>
        <p:nvPicPr>
          <p:cNvPr id="11" name="Picture 10">
            <a:extLst>
              <a:ext uri="{FF2B5EF4-FFF2-40B4-BE49-F238E27FC236}">
                <a16:creationId xmlns:a16="http://schemas.microsoft.com/office/drawing/2014/main" id="{46CC6C88-7CE6-4013-9B0C-C958E9025AE1}"/>
              </a:ext>
            </a:extLst>
          </p:cNvPr>
          <p:cNvPicPr/>
          <p:nvPr/>
        </p:nvPicPr>
        <p:blipFill>
          <a:blip r:embed="rId4"/>
          <a:stretch>
            <a:fillRect/>
          </a:stretch>
        </p:blipFill>
        <p:spPr>
          <a:xfrm>
            <a:off x="333614" y="874207"/>
            <a:ext cx="8131994" cy="4079216"/>
          </a:xfrm>
          <a:prstGeom prst="rect">
            <a:avLst/>
          </a:prstGeom>
        </p:spPr>
      </p:pic>
      <p:pic>
        <p:nvPicPr>
          <p:cNvPr id="12" name="Picture 4">
            <a:extLst>
              <a:ext uri="{FF2B5EF4-FFF2-40B4-BE49-F238E27FC236}">
                <a16:creationId xmlns:a16="http://schemas.microsoft.com/office/drawing/2014/main" id="{8C823EFF-A669-42D4-A4C0-F705F7BCDB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1095" y="3631479"/>
            <a:ext cx="599459" cy="4761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ethereum | Drupal.org">
            <a:extLst>
              <a:ext uri="{FF2B5EF4-FFF2-40B4-BE49-F238E27FC236}">
                <a16:creationId xmlns:a16="http://schemas.microsoft.com/office/drawing/2014/main" id="{9F328E33-1395-4093-A537-FA0D58A0E1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1830" y="3678558"/>
            <a:ext cx="1247776" cy="7278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Beginner&amp;#39;s Guide to What is Dogecoin (+ Best Dogecoin Wallet)">
            <a:extLst>
              <a:ext uri="{FF2B5EF4-FFF2-40B4-BE49-F238E27FC236}">
                <a16:creationId xmlns:a16="http://schemas.microsoft.com/office/drawing/2014/main" id="{CDCE6EF5-A26D-4D52-968A-B5307D1CD6A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2475" y="3429000"/>
            <a:ext cx="1247776" cy="8810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Cardano Logo - Free vector graphic on Pixabay">
            <a:extLst>
              <a:ext uri="{FF2B5EF4-FFF2-40B4-BE49-F238E27FC236}">
                <a16:creationId xmlns:a16="http://schemas.microsoft.com/office/drawing/2014/main" id="{4B545799-1875-4AA4-BFBB-817E5B0751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63964" y="1487695"/>
            <a:ext cx="1455642" cy="727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0">
            <a:extLst>
              <a:ext uri="{FF2B5EF4-FFF2-40B4-BE49-F238E27FC236}">
                <a16:creationId xmlns:a16="http://schemas.microsoft.com/office/drawing/2014/main" id="{FE4EC6F1-4430-475A-B5DD-9B72646A3B3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2475" y="1584887"/>
            <a:ext cx="1342499" cy="3778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Download Binance Logo in SVG Vector or PNG File Format - Logo.wine">
            <a:extLst>
              <a:ext uri="{FF2B5EF4-FFF2-40B4-BE49-F238E27FC236}">
                <a16:creationId xmlns:a16="http://schemas.microsoft.com/office/drawing/2014/main" id="{1F863B58-B0FF-4DF5-A6D0-ACEC18B98EF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75427" y="1228007"/>
            <a:ext cx="1870794" cy="124719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F762EC7-8F7F-4B64-B522-65F5D430E783}"/>
              </a:ext>
            </a:extLst>
          </p:cNvPr>
          <p:cNvSpPr txBox="1"/>
          <p:nvPr/>
        </p:nvSpPr>
        <p:spPr>
          <a:xfrm>
            <a:off x="551850" y="4953423"/>
            <a:ext cx="7863429" cy="923330"/>
          </a:xfrm>
          <a:prstGeom prst="rect">
            <a:avLst/>
          </a:prstGeom>
          <a:noFill/>
        </p:spPr>
        <p:txBody>
          <a:bodyPr wrap="square">
            <a:spAutoFit/>
          </a:bodyPr>
          <a:lstStyle/>
          <a:p>
            <a:r>
              <a:rPr lang="en-CA" sz="1800" dirty="0">
                <a:effectLst/>
                <a:latin typeface="Arial" panose="020B0604020202020204" pitchFamily="34" charset="0"/>
                <a:ea typeface="Times New Roman" panose="02020603050405020304" pitchFamily="18" charset="0"/>
                <a:cs typeface="Times New Roman" panose="02020603050405020304" pitchFamily="18" charset="0"/>
              </a:rPr>
              <a:t>LSTM networks is commonly used for time series forecasting tasks, especially when it involves predicting long-term trends that require the modeling of complex patterns over an extended period. </a:t>
            </a:r>
            <a:endParaRPr lang="en-CA" dirty="0"/>
          </a:p>
        </p:txBody>
      </p:sp>
    </p:spTree>
    <p:extLst>
      <p:ext uri="{BB962C8B-B14F-4D97-AF65-F5344CB8AC3E}">
        <p14:creationId xmlns:p14="http://schemas.microsoft.com/office/powerpoint/2010/main" val="3655282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EA665C42-D485-44C9-B748-BB63B04EF4D3}"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32</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551850" y="5996470"/>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LSTM Model – with Dropout Method</a:t>
            </a:r>
            <a:endParaRPr lang="en-US" sz="2400" dirty="0"/>
          </a:p>
        </p:txBody>
      </p:sp>
      <p:pic>
        <p:nvPicPr>
          <p:cNvPr id="8" name="Picture 7">
            <a:extLst>
              <a:ext uri="{FF2B5EF4-FFF2-40B4-BE49-F238E27FC236}">
                <a16:creationId xmlns:a16="http://schemas.microsoft.com/office/drawing/2014/main" id="{3D1A0280-9F44-4918-A6B7-752126A03856}"/>
              </a:ext>
            </a:extLst>
          </p:cNvPr>
          <p:cNvPicPr/>
          <p:nvPr/>
        </p:nvPicPr>
        <p:blipFill>
          <a:blip r:embed="rId4"/>
          <a:stretch>
            <a:fillRect/>
          </a:stretch>
        </p:blipFill>
        <p:spPr>
          <a:xfrm>
            <a:off x="333615" y="874207"/>
            <a:ext cx="8064662" cy="4933740"/>
          </a:xfrm>
          <a:prstGeom prst="rect">
            <a:avLst/>
          </a:prstGeom>
        </p:spPr>
      </p:pic>
      <p:pic>
        <p:nvPicPr>
          <p:cNvPr id="10" name="Picture 4">
            <a:extLst>
              <a:ext uri="{FF2B5EF4-FFF2-40B4-BE49-F238E27FC236}">
                <a16:creationId xmlns:a16="http://schemas.microsoft.com/office/drawing/2014/main" id="{89EE77DC-D2CA-45BE-B845-26D992823B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1494" y="4650387"/>
            <a:ext cx="599459" cy="476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ethereum | Drupal.org">
            <a:extLst>
              <a:ext uri="{FF2B5EF4-FFF2-40B4-BE49-F238E27FC236}">
                <a16:creationId xmlns:a16="http://schemas.microsoft.com/office/drawing/2014/main" id="{4359953A-46CC-4F01-9C41-2747E7D452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6483" y="4407379"/>
            <a:ext cx="1247776" cy="727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Beginner&amp;#39;s Guide to What is Dogecoin (+ Best Dogecoin Wallet)">
            <a:extLst>
              <a:ext uri="{FF2B5EF4-FFF2-40B4-BE49-F238E27FC236}">
                <a16:creationId xmlns:a16="http://schemas.microsoft.com/office/drawing/2014/main" id="{553328EF-2632-4316-BE42-2BADADA658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1979" y="4245427"/>
            <a:ext cx="1217323" cy="881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Cardano Logo - Free vector graphic on Pixabay">
            <a:extLst>
              <a:ext uri="{FF2B5EF4-FFF2-40B4-BE49-F238E27FC236}">
                <a16:creationId xmlns:a16="http://schemas.microsoft.com/office/drawing/2014/main" id="{0B9B30C8-39F4-4A13-A31F-EFF6240C64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26483" y="1538173"/>
            <a:ext cx="1455642" cy="7278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a:extLst>
              <a:ext uri="{FF2B5EF4-FFF2-40B4-BE49-F238E27FC236}">
                <a16:creationId xmlns:a16="http://schemas.microsoft.com/office/drawing/2014/main" id="{9BD1718C-3E4F-4665-9F52-6F2E378673D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1979" y="1595602"/>
            <a:ext cx="1342499" cy="3778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Download Binance Logo in SVG Vector or PNG File Format - Logo.wine">
            <a:extLst>
              <a:ext uri="{FF2B5EF4-FFF2-40B4-BE49-F238E27FC236}">
                <a16:creationId xmlns:a16="http://schemas.microsoft.com/office/drawing/2014/main" id="{B783B09B-9D97-4F05-8EF7-FBC6A254198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45827" y="1538173"/>
            <a:ext cx="1870794" cy="124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28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D5971E34-0BA4-40BE-AEE8-254E4182516B}"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33</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551850" y="5983794"/>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LSTM Model – without Dropout Model</a:t>
            </a:r>
            <a:endParaRPr lang="en-US" sz="2400" dirty="0"/>
          </a:p>
        </p:txBody>
      </p:sp>
      <p:graphicFrame>
        <p:nvGraphicFramePr>
          <p:cNvPr id="3" name="Table 2">
            <a:extLst>
              <a:ext uri="{FF2B5EF4-FFF2-40B4-BE49-F238E27FC236}">
                <a16:creationId xmlns:a16="http://schemas.microsoft.com/office/drawing/2014/main" id="{D2E8B55F-A38F-4555-806F-11F478A4D196}"/>
              </a:ext>
            </a:extLst>
          </p:cNvPr>
          <p:cNvGraphicFramePr>
            <a:graphicFrameLocks noGrp="1"/>
          </p:cNvGraphicFramePr>
          <p:nvPr>
            <p:extLst>
              <p:ext uri="{D42A27DB-BD31-4B8C-83A1-F6EECF244321}">
                <p14:modId xmlns:p14="http://schemas.microsoft.com/office/powerpoint/2010/main" val="2647245294"/>
              </p:ext>
            </p:extLst>
          </p:nvPr>
        </p:nvGraphicFramePr>
        <p:xfrm>
          <a:off x="475862" y="874206"/>
          <a:ext cx="8116293" cy="4843272"/>
        </p:xfrm>
        <a:graphic>
          <a:graphicData uri="http://schemas.openxmlformats.org/drawingml/2006/table">
            <a:tbl>
              <a:tblPr firstRow="1" firstCol="1" bandRow="1">
                <a:tableStyleId>{5C22544A-7EE6-4342-B048-85BDC9FD1C3A}</a:tableStyleId>
              </a:tblPr>
              <a:tblGrid>
                <a:gridCol w="1183409">
                  <a:extLst>
                    <a:ext uri="{9D8B030D-6E8A-4147-A177-3AD203B41FA5}">
                      <a16:colId xmlns:a16="http://schemas.microsoft.com/office/drawing/2014/main" val="2318532025"/>
                    </a:ext>
                  </a:extLst>
                </a:gridCol>
                <a:gridCol w="1183409">
                  <a:extLst>
                    <a:ext uri="{9D8B030D-6E8A-4147-A177-3AD203B41FA5}">
                      <a16:colId xmlns:a16="http://schemas.microsoft.com/office/drawing/2014/main" val="1403540165"/>
                    </a:ext>
                  </a:extLst>
                </a:gridCol>
                <a:gridCol w="1183409">
                  <a:extLst>
                    <a:ext uri="{9D8B030D-6E8A-4147-A177-3AD203B41FA5}">
                      <a16:colId xmlns:a16="http://schemas.microsoft.com/office/drawing/2014/main" val="1728968271"/>
                    </a:ext>
                  </a:extLst>
                </a:gridCol>
                <a:gridCol w="1183409">
                  <a:extLst>
                    <a:ext uri="{9D8B030D-6E8A-4147-A177-3AD203B41FA5}">
                      <a16:colId xmlns:a16="http://schemas.microsoft.com/office/drawing/2014/main" val="2673212572"/>
                    </a:ext>
                  </a:extLst>
                </a:gridCol>
                <a:gridCol w="1183409">
                  <a:extLst>
                    <a:ext uri="{9D8B030D-6E8A-4147-A177-3AD203B41FA5}">
                      <a16:colId xmlns:a16="http://schemas.microsoft.com/office/drawing/2014/main" val="1486501209"/>
                    </a:ext>
                  </a:extLst>
                </a:gridCol>
                <a:gridCol w="1183409">
                  <a:extLst>
                    <a:ext uri="{9D8B030D-6E8A-4147-A177-3AD203B41FA5}">
                      <a16:colId xmlns:a16="http://schemas.microsoft.com/office/drawing/2014/main" val="2704061209"/>
                    </a:ext>
                  </a:extLst>
                </a:gridCol>
                <a:gridCol w="1015839">
                  <a:extLst>
                    <a:ext uri="{9D8B030D-6E8A-4147-A177-3AD203B41FA5}">
                      <a16:colId xmlns:a16="http://schemas.microsoft.com/office/drawing/2014/main" val="4106763009"/>
                    </a:ext>
                  </a:extLst>
                </a:gridCol>
              </a:tblGrid>
              <a:tr h="691896">
                <a:tc>
                  <a:txBody>
                    <a:bodyPr/>
                    <a:lstStyle/>
                    <a:p>
                      <a:pPr>
                        <a:lnSpc>
                          <a:spcPct val="110000"/>
                        </a:lnSpc>
                        <a:spcAft>
                          <a:spcPts val="600"/>
                        </a:spcAft>
                      </a:pPr>
                      <a:r>
                        <a:rPr lang="en-CA" sz="1600">
                          <a:effectLst/>
                          <a:latin typeface="+mj-lt"/>
                        </a:rPr>
                        <a:t>Symbol</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MSE</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RMSE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MAE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MAPE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Corr</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R2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41271222"/>
                  </a:ext>
                </a:extLst>
              </a:tr>
              <a:tr h="691896">
                <a:tc>
                  <a:txBody>
                    <a:bodyPr/>
                    <a:lstStyle/>
                    <a:p>
                      <a:pPr>
                        <a:lnSpc>
                          <a:spcPct val="110000"/>
                        </a:lnSpc>
                        <a:spcAft>
                          <a:spcPts val="600"/>
                        </a:spcAft>
                      </a:pPr>
                      <a:r>
                        <a:rPr lang="en-CA" sz="1600">
                          <a:effectLst/>
                          <a:latin typeface="+mj-lt"/>
                        </a:rPr>
                        <a:t>LTC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108.69</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10.425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5.6718</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4.789</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0.9918</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0.9826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94053585"/>
                  </a:ext>
                </a:extLst>
              </a:tr>
              <a:tr h="691896">
                <a:tc>
                  <a:txBody>
                    <a:bodyPr/>
                    <a:lstStyle/>
                    <a:p>
                      <a:pPr>
                        <a:lnSpc>
                          <a:spcPct val="110000"/>
                        </a:lnSpc>
                        <a:spcAft>
                          <a:spcPts val="600"/>
                        </a:spcAft>
                      </a:pPr>
                      <a:r>
                        <a:rPr lang="en-CA" sz="1600">
                          <a:effectLst/>
                          <a:latin typeface="+mj-lt"/>
                        </a:rPr>
                        <a:t>ETH</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10431.27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102.133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49.534</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4.3379</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0.9943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0.9885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081402515"/>
                  </a:ext>
                </a:extLst>
              </a:tr>
              <a:tr h="691896">
                <a:tc>
                  <a:txBody>
                    <a:bodyPr/>
                    <a:lstStyle/>
                    <a:p>
                      <a:pPr>
                        <a:lnSpc>
                          <a:spcPct val="110000"/>
                        </a:lnSpc>
                        <a:spcAft>
                          <a:spcPts val="600"/>
                        </a:spcAft>
                      </a:pPr>
                      <a:r>
                        <a:rPr lang="en-CA" sz="1600">
                          <a:effectLst/>
                          <a:latin typeface="+mj-lt"/>
                        </a:rPr>
                        <a:t>DOGE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0.00080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0.0283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0.00941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8.0822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0.9866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0.955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937776390"/>
                  </a:ext>
                </a:extLst>
              </a:tr>
              <a:tr h="691896">
                <a:tc>
                  <a:txBody>
                    <a:bodyPr/>
                    <a:lstStyle/>
                    <a:p>
                      <a:pPr>
                        <a:lnSpc>
                          <a:spcPct val="110000"/>
                        </a:lnSpc>
                        <a:spcAft>
                          <a:spcPts val="600"/>
                        </a:spcAft>
                      </a:pPr>
                      <a:r>
                        <a:rPr lang="en-CA" sz="1600">
                          <a:effectLst/>
                          <a:latin typeface="+mj-lt"/>
                        </a:rPr>
                        <a:t>BTC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7371175.65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2714.991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1564.615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4.473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0.996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0.9772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098309273"/>
                  </a:ext>
                </a:extLst>
              </a:tr>
              <a:tr h="691896">
                <a:tc>
                  <a:txBody>
                    <a:bodyPr/>
                    <a:lstStyle/>
                    <a:p>
                      <a:pPr>
                        <a:lnSpc>
                          <a:spcPct val="110000"/>
                        </a:lnSpc>
                        <a:spcAft>
                          <a:spcPts val="600"/>
                        </a:spcAft>
                      </a:pPr>
                      <a:r>
                        <a:rPr lang="en-CA" sz="1600">
                          <a:effectLst/>
                          <a:latin typeface="+mj-lt"/>
                        </a:rPr>
                        <a:t>BNB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1122.28</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33.500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15.2172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5.603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0.9930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0.9656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71153412"/>
                  </a:ext>
                </a:extLst>
              </a:tr>
              <a:tr h="691896">
                <a:tc>
                  <a:txBody>
                    <a:bodyPr/>
                    <a:lstStyle/>
                    <a:p>
                      <a:pPr>
                        <a:lnSpc>
                          <a:spcPct val="110000"/>
                        </a:lnSpc>
                        <a:spcAft>
                          <a:spcPts val="600"/>
                        </a:spcAft>
                      </a:pPr>
                      <a:r>
                        <a:rPr lang="en-CA" sz="1600">
                          <a:effectLst/>
                          <a:latin typeface="+mj-lt"/>
                        </a:rPr>
                        <a:t>ADA</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0.0105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0.1027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0.05529</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7.4807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0.993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0.9705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62260423"/>
                  </a:ext>
                </a:extLst>
              </a:tr>
            </a:tbl>
          </a:graphicData>
        </a:graphic>
      </p:graphicFrame>
    </p:spTree>
    <p:extLst>
      <p:ext uri="{BB962C8B-B14F-4D97-AF65-F5344CB8AC3E}">
        <p14:creationId xmlns:p14="http://schemas.microsoft.com/office/powerpoint/2010/main" val="724555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Time Series Forecasting</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502C7434-7E60-4CDD-BA0F-99868901A224}"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34</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9" name="Title 1">
            <a:extLst>
              <a:ext uri="{FF2B5EF4-FFF2-40B4-BE49-F238E27FC236}">
                <a16:creationId xmlns:a16="http://schemas.microsoft.com/office/drawing/2014/main" id="{FED615DF-2721-E59A-5241-E62EF4F9BF8A}"/>
              </a:ext>
            </a:extLst>
          </p:cNvPr>
          <p:cNvSpPr txBox="1">
            <a:spLocks/>
          </p:cNvSpPr>
          <p:nvPr/>
        </p:nvSpPr>
        <p:spPr>
          <a:xfrm>
            <a:off x="551850" y="5983794"/>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000" dirty="0"/>
              <a:t>LSTM Model – with Dropout Model</a:t>
            </a:r>
            <a:endParaRPr lang="en-US" sz="2400" dirty="0"/>
          </a:p>
        </p:txBody>
      </p:sp>
      <p:graphicFrame>
        <p:nvGraphicFramePr>
          <p:cNvPr id="7" name="Table 6">
            <a:extLst>
              <a:ext uri="{FF2B5EF4-FFF2-40B4-BE49-F238E27FC236}">
                <a16:creationId xmlns:a16="http://schemas.microsoft.com/office/drawing/2014/main" id="{33AD4654-C550-4D7F-807A-101A14A3E50E}"/>
              </a:ext>
            </a:extLst>
          </p:cNvPr>
          <p:cNvGraphicFramePr>
            <a:graphicFrameLocks noGrp="1"/>
          </p:cNvGraphicFramePr>
          <p:nvPr>
            <p:extLst>
              <p:ext uri="{D42A27DB-BD31-4B8C-83A1-F6EECF244321}">
                <p14:modId xmlns:p14="http://schemas.microsoft.com/office/powerpoint/2010/main" val="4161203019"/>
              </p:ext>
            </p:extLst>
          </p:nvPr>
        </p:nvGraphicFramePr>
        <p:xfrm>
          <a:off x="365568" y="874206"/>
          <a:ext cx="8100042" cy="4933740"/>
        </p:xfrm>
        <a:graphic>
          <a:graphicData uri="http://schemas.openxmlformats.org/drawingml/2006/table">
            <a:tbl>
              <a:tblPr firstRow="1" firstCol="1" bandRow="1">
                <a:tableStyleId>{5C22544A-7EE6-4342-B048-85BDC9FD1C3A}</a:tableStyleId>
              </a:tblPr>
              <a:tblGrid>
                <a:gridCol w="1246027">
                  <a:extLst>
                    <a:ext uri="{9D8B030D-6E8A-4147-A177-3AD203B41FA5}">
                      <a16:colId xmlns:a16="http://schemas.microsoft.com/office/drawing/2014/main" val="525851498"/>
                    </a:ext>
                  </a:extLst>
                </a:gridCol>
                <a:gridCol w="1246027">
                  <a:extLst>
                    <a:ext uri="{9D8B030D-6E8A-4147-A177-3AD203B41FA5}">
                      <a16:colId xmlns:a16="http://schemas.microsoft.com/office/drawing/2014/main" val="697995868"/>
                    </a:ext>
                  </a:extLst>
                </a:gridCol>
                <a:gridCol w="930607">
                  <a:extLst>
                    <a:ext uri="{9D8B030D-6E8A-4147-A177-3AD203B41FA5}">
                      <a16:colId xmlns:a16="http://schemas.microsoft.com/office/drawing/2014/main" val="2608967404"/>
                    </a:ext>
                  </a:extLst>
                </a:gridCol>
                <a:gridCol w="1212979">
                  <a:extLst>
                    <a:ext uri="{9D8B030D-6E8A-4147-A177-3AD203B41FA5}">
                      <a16:colId xmlns:a16="http://schemas.microsoft.com/office/drawing/2014/main" val="1512134389"/>
                    </a:ext>
                  </a:extLst>
                </a:gridCol>
                <a:gridCol w="1250302">
                  <a:extLst>
                    <a:ext uri="{9D8B030D-6E8A-4147-A177-3AD203B41FA5}">
                      <a16:colId xmlns:a16="http://schemas.microsoft.com/office/drawing/2014/main" val="3929889539"/>
                    </a:ext>
                  </a:extLst>
                </a:gridCol>
                <a:gridCol w="1147666">
                  <a:extLst>
                    <a:ext uri="{9D8B030D-6E8A-4147-A177-3AD203B41FA5}">
                      <a16:colId xmlns:a16="http://schemas.microsoft.com/office/drawing/2014/main" val="1389806505"/>
                    </a:ext>
                  </a:extLst>
                </a:gridCol>
                <a:gridCol w="1066434">
                  <a:extLst>
                    <a:ext uri="{9D8B030D-6E8A-4147-A177-3AD203B41FA5}">
                      <a16:colId xmlns:a16="http://schemas.microsoft.com/office/drawing/2014/main" val="3586015529"/>
                    </a:ext>
                  </a:extLst>
                </a:gridCol>
              </a:tblGrid>
              <a:tr h="704820">
                <a:tc>
                  <a:txBody>
                    <a:bodyPr/>
                    <a:lstStyle/>
                    <a:p>
                      <a:pPr>
                        <a:lnSpc>
                          <a:spcPct val="110000"/>
                        </a:lnSpc>
                        <a:spcAft>
                          <a:spcPts val="600"/>
                        </a:spcAft>
                      </a:pPr>
                      <a:r>
                        <a:rPr lang="en-CA" sz="1600">
                          <a:effectLst/>
                          <a:latin typeface="+mj-lt"/>
                        </a:rPr>
                        <a:t>Symbol</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MSE</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RMSE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MAE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MAPE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Corr</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R2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653694517"/>
                  </a:ext>
                </a:extLst>
              </a:tr>
              <a:tr h="704820">
                <a:tc>
                  <a:txBody>
                    <a:bodyPr/>
                    <a:lstStyle/>
                    <a:p>
                      <a:pPr>
                        <a:lnSpc>
                          <a:spcPct val="110000"/>
                        </a:lnSpc>
                        <a:spcAft>
                          <a:spcPts val="600"/>
                        </a:spcAft>
                      </a:pPr>
                      <a:r>
                        <a:rPr lang="en-CA" sz="1600">
                          <a:effectLst/>
                          <a:latin typeface="+mj-lt"/>
                        </a:rPr>
                        <a:t>LTC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644.9977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25.396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16.600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11.201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0.990316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0.896802</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23074952"/>
                  </a:ext>
                </a:extLst>
              </a:tr>
              <a:tr h="704820">
                <a:tc>
                  <a:txBody>
                    <a:bodyPr/>
                    <a:lstStyle/>
                    <a:p>
                      <a:pPr>
                        <a:lnSpc>
                          <a:spcPct val="110000"/>
                        </a:lnSpc>
                        <a:spcAft>
                          <a:spcPts val="600"/>
                        </a:spcAft>
                      </a:pPr>
                      <a:r>
                        <a:rPr lang="en-CA" sz="1600">
                          <a:effectLst/>
                          <a:latin typeface="+mj-lt"/>
                        </a:rPr>
                        <a:t>ETH</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185669.29</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430.89</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270.63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22.26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0.990041</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0.795638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815290611"/>
                  </a:ext>
                </a:extLst>
              </a:tr>
              <a:tr h="704820">
                <a:tc>
                  <a:txBody>
                    <a:bodyPr/>
                    <a:lstStyle/>
                    <a:p>
                      <a:pPr>
                        <a:lnSpc>
                          <a:spcPct val="110000"/>
                        </a:lnSpc>
                        <a:spcAft>
                          <a:spcPts val="600"/>
                        </a:spcAft>
                      </a:pPr>
                      <a:r>
                        <a:rPr lang="en-CA" sz="1600">
                          <a:effectLst/>
                          <a:latin typeface="+mj-lt"/>
                        </a:rPr>
                        <a:t>DOGE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0.0082329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0.090735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0.036417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19.170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0.969997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0.544419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58536714"/>
                  </a:ext>
                </a:extLst>
              </a:tr>
              <a:tr h="704820">
                <a:tc>
                  <a:txBody>
                    <a:bodyPr/>
                    <a:lstStyle/>
                    <a:p>
                      <a:pPr>
                        <a:lnSpc>
                          <a:spcPct val="110000"/>
                        </a:lnSpc>
                        <a:spcAft>
                          <a:spcPts val="600"/>
                        </a:spcAft>
                      </a:pPr>
                      <a:r>
                        <a:rPr lang="en-CA" sz="1600">
                          <a:effectLst/>
                          <a:latin typeface="+mj-lt"/>
                        </a:rPr>
                        <a:t>BTC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147613900.2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12149.64</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8342.91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25.921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0.990583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0.544458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73498934"/>
                  </a:ext>
                </a:extLst>
              </a:tr>
              <a:tr h="704820">
                <a:tc>
                  <a:txBody>
                    <a:bodyPr/>
                    <a:lstStyle/>
                    <a:p>
                      <a:pPr>
                        <a:lnSpc>
                          <a:spcPct val="110000"/>
                        </a:lnSpc>
                        <a:spcAft>
                          <a:spcPts val="600"/>
                        </a:spcAft>
                      </a:pPr>
                      <a:r>
                        <a:rPr lang="en-CA" sz="1600">
                          <a:effectLst/>
                          <a:latin typeface="+mj-lt"/>
                        </a:rPr>
                        <a:t>BNB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13487.8379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116.13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60.82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20.827</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0.980301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0.587346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711257994"/>
                  </a:ext>
                </a:extLst>
              </a:tr>
              <a:tr h="704820">
                <a:tc>
                  <a:txBody>
                    <a:bodyPr/>
                    <a:lstStyle/>
                    <a:p>
                      <a:pPr>
                        <a:lnSpc>
                          <a:spcPct val="110000"/>
                        </a:lnSpc>
                        <a:spcAft>
                          <a:spcPts val="600"/>
                        </a:spcAft>
                      </a:pPr>
                      <a:r>
                        <a:rPr lang="en-CA" sz="1600">
                          <a:effectLst/>
                          <a:latin typeface="+mj-lt"/>
                        </a:rPr>
                        <a:t>ADA</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0.03842086</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0.196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0.112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12.956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0.990834</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0.892716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839479725"/>
                  </a:ext>
                </a:extLst>
              </a:tr>
            </a:tbl>
          </a:graphicData>
        </a:graphic>
      </p:graphicFrame>
    </p:spTree>
    <p:extLst>
      <p:ext uri="{BB962C8B-B14F-4D97-AF65-F5344CB8AC3E}">
        <p14:creationId xmlns:p14="http://schemas.microsoft.com/office/powerpoint/2010/main" val="3365149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Conclusion</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562AFEA0-19C7-4A13-9CBE-89293D3B17E8}"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35</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10" name="TextBox 9">
            <a:extLst>
              <a:ext uri="{FF2B5EF4-FFF2-40B4-BE49-F238E27FC236}">
                <a16:creationId xmlns:a16="http://schemas.microsoft.com/office/drawing/2014/main" id="{D3591470-BF96-4967-986D-3A99C4F5AAD9}"/>
              </a:ext>
            </a:extLst>
          </p:cNvPr>
          <p:cNvSpPr txBox="1"/>
          <p:nvPr/>
        </p:nvSpPr>
        <p:spPr>
          <a:xfrm>
            <a:off x="365568" y="874207"/>
            <a:ext cx="8100040" cy="1754326"/>
          </a:xfrm>
          <a:prstGeom prst="rect">
            <a:avLst/>
          </a:prstGeom>
          <a:noFill/>
        </p:spPr>
        <p:txBody>
          <a:bodyPr wrap="square">
            <a:spAutoFit/>
          </a:bodyPr>
          <a:lstStyle/>
          <a:p>
            <a:r>
              <a:rPr lang="en-US" b="0" i="0" dirty="0">
                <a:solidFill>
                  <a:srgbClr val="374151"/>
                </a:solidFill>
                <a:effectLst/>
                <a:latin typeface="Söhne"/>
              </a:rPr>
              <a:t>When selecting a time series forecasting model, consider the data's specific characteristics and forecasting objectives. SMA may be useful for certain currencies, while ARIMA, SARIMA, Exponential Smoothing, LSTM, and Prophet have different strengths and weaknesses and require careful hyperparameter tuning. Experiment with multiple models to find the best trade-off between accuracy and computational efficiency for the particular use case.</a:t>
            </a:r>
            <a:endParaRPr lang="en-CA" dirty="0"/>
          </a:p>
        </p:txBody>
      </p:sp>
      <p:sp>
        <p:nvSpPr>
          <p:cNvPr id="11" name="Title 1">
            <a:extLst>
              <a:ext uri="{FF2B5EF4-FFF2-40B4-BE49-F238E27FC236}">
                <a16:creationId xmlns:a16="http://schemas.microsoft.com/office/drawing/2014/main" id="{E2086686-DCEE-4EA5-8B1E-B1BED6F2CAE9}"/>
              </a:ext>
            </a:extLst>
          </p:cNvPr>
          <p:cNvSpPr txBox="1">
            <a:spLocks/>
          </p:cNvSpPr>
          <p:nvPr/>
        </p:nvSpPr>
        <p:spPr>
          <a:xfrm>
            <a:off x="349591" y="2781702"/>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Self Reflection</a:t>
            </a:r>
          </a:p>
        </p:txBody>
      </p:sp>
      <p:sp>
        <p:nvSpPr>
          <p:cNvPr id="12" name="TextBox 11">
            <a:extLst>
              <a:ext uri="{FF2B5EF4-FFF2-40B4-BE49-F238E27FC236}">
                <a16:creationId xmlns:a16="http://schemas.microsoft.com/office/drawing/2014/main" id="{2FE7D5D4-5D7F-4FE3-A1C4-FED47B866483}"/>
              </a:ext>
            </a:extLst>
          </p:cNvPr>
          <p:cNvSpPr txBox="1"/>
          <p:nvPr/>
        </p:nvSpPr>
        <p:spPr>
          <a:xfrm>
            <a:off x="365568" y="3340079"/>
            <a:ext cx="8100040" cy="923330"/>
          </a:xfrm>
          <a:prstGeom prst="rect">
            <a:avLst/>
          </a:prstGeom>
          <a:noFill/>
        </p:spPr>
        <p:txBody>
          <a:bodyPr wrap="square">
            <a:spAutoFit/>
          </a:bodyPr>
          <a:lstStyle/>
          <a:p>
            <a:r>
              <a:rPr lang="en-US" b="0" i="0" dirty="0">
                <a:solidFill>
                  <a:srgbClr val="374151"/>
                </a:solidFill>
                <a:effectLst/>
                <a:latin typeface="Söhne"/>
              </a:rPr>
              <a:t>Going forward, I plan to continue exploring time series forecasting and applying my knowledge to real-world applications to contribute to the development of more accurate and efficient forecasting models.</a:t>
            </a:r>
            <a:endParaRPr lang="en-CA" dirty="0"/>
          </a:p>
        </p:txBody>
      </p:sp>
      <p:pic>
        <p:nvPicPr>
          <p:cNvPr id="13" name="Picture 12">
            <a:extLst>
              <a:ext uri="{FF2B5EF4-FFF2-40B4-BE49-F238E27FC236}">
                <a16:creationId xmlns:a16="http://schemas.microsoft.com/office/drawing/2014/main" id="{902D4DE0-5246-C89B-3B01-5CF268502EE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10743" y="3943802"/>
            <a:ext cx="3893608" cy="2183752"/>
          </a:xfrm>
          <a:prstGeom prst="rect">
            <a:avLst/>
          </a:prstGeom>
        </p:spPr>
      </p:pic>
    </p:spTree>
    <p:extLst>
      <p:ext uri="{BB962C8B-B14F-4D97-AF65-F5344CB8AC3E}">
        <p14:creationId xmlns:p14="http://schemas.microsoft.com/office/powerpoint/2010/main" val="1988197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AF933C40-6B6E-4A6D-ADF8-DA150FCA5486}"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36</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8" name="Title 7">
            <a:extLst>
              <a:ext uri="{FF2B5EF4-FFF2-40B4-BE49-F238E27FC236}">
                <a16:creationId xmlns:a16="http://schemas.microsoft.com/office/drawing/2014/main" id="{2D18EC52-D7AD-4A83-A83F-7C724295DBE2}"/>
              </a:ext>
            </a:extLst>
          </p:cNvPr>
          <p:cNvSpPr>
            <a:spLocks noGrp="1"/>
          </p:cNvSpPr>
          <p:nvPr>
            <p:ph type="title"/>
          </p:nvPr>
        </p:nvSpPr>
        <p:spPr>
          <a:xfrm>
            <a:off x="365568" y="392415"/>
            <a:ext cx="8444818" cy="717928"/>
          </a:xfrm>
        </p:spPr>
        <p:txBody>
          <a:bodyPr/>
          <a:lstStyle/>
          <a:p>
            <a:r>
              <a:rPr lang="en-US" dirty="0"/>
              <a:t>Future Work</a:t>
            </a:r>
            <a:endParaRPr lang="en-CA" dirty="0"/>
          </a:p>
        </p:txBody>
      </p:sp>
      <p:pic>
        <p:nvPicPr>
          <p:cNvPr id="18" name="Picture 17">
            <a:extLst>
              <a:ext uri="{FF2B5EF4-FFF2-40B4-BE49-F238E27FC236}">
                <a16:creationId xmlns:a16="http://schemas.microsoft.com/office/drawing/2014/main" id="{F23C750C-1BDC-4CC0-88A5-F0E611856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68" y="1434165"/>
            <a:ext cx="8184589" cy="4192087"/>
          </a:xfrm>
          <a:prstGeom prst="rect">
            <a:avLst/>
          </a:prstGeom>
        </p:spPr>
      </p:pic>
      <p:sp>
        <p:nvSpPr>
          <p:cNvPr id="19" name="TextBox 18">
            <a:extLst>
              <a:ext uri="{FF2B5EF4-FFF2-40B4-BE49-F238E27FC236}">
                <a16:creationId xmlns:a16="http://schemas.microsoft.com/office/drawing/2014/main" id="{C0044FCC-28B2-4224-827D-731EDB7789FD}"/>
              </a:ext>
            </a:extLst>
          </p:cNvPr>
          <p:cNvSpPr txBox="1"/>
          <p:nvPr/>
        </p:nvSpPr>
        <p:spPr>
          <a:xfrm>
            <a:off x="593843" y="923945"/>
            <a:ext cx="197887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1" i="0" dirty="0">
                <a:solidFill>
                  <a:srgbClr val="1F2328"/>
                </a:solidFill>
                <a:effectLst/>
                <a:latin typeface="-apple-system"/>
              </a:rPr>
              <a:t>Use a larger dataset</a:t>
            </a:r>
            <a:endParaRPr kumimoji="0" lang="en-US" sz="1400" b="0" i="0" u="none" strike="noStrike" kern="1200" cap="none" spc="300" normalizeH="0" baseline="0" noProof="0" dirty="0">
              <a:ln>
                <a:noFill/>
              </a:ln>
              <a:solidFill>
                <a:prstClr val="black">
                  <a:lumMod val="50000"/>
                  <a:lumOff val="50000"/>
                </a:prstClr>
              </a:solidFill>
              <a:effectLst/>
              <a:uLnTx/>
              <a:uFillTx/>
              <a:latin typeface="Rajdhani bold" panose="02000000000000000000" pitchFamily="2" charset="0"/>
              <a:ea typeface="+mn-ea"/>
              <a:cs typeface="Rajdhani bold"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dirty="0">
                <a:solidFill>
                  <a:srgbClr val="1F2328"/>
                </a:solidFill>
                <a:effectLst/>
                <a:latin typeface="+mj-lt"/>
              </a:rPr>
              <a:t>A larger dataset can help improve the accuracy of models and provide more robust results</a:t>
            </a:r>
            <a:r>
              <a:rPr kumimoji="0" lang="en-US" sz="1000" b="0" i="0" u="none" strike="noStrike" kern="1200" cap="none" spc="0" normalizeH="0" baseline="0" noProof="0" dirty="0">
                <a:ln>
                  <a:noFill/>
                </a:ln>
                <a:solidFill>
                  <a:prstClr val="black">
                    <a:lumMod val="50000"/>
                    <a:lumOff val="50000"/>
                  </a:prstClr>
                </a:solidFill>
                <a:effectLst/>
                <a:uLnTx/>
                <a:uFillTx/>
                <a:latin typeface="+mj-lt"/>
                <a:ea typeface="+mn-ea"/>
                <a:cs typeface="Rajdhani Light" panose="02000000000000000000" pitchFamily="2" charset="0"/>
              </a:rPr>
              <a:t>. </a:t>
            </a:r>
          </a:p>
        </p:txBody>
      </p:sp>
      <p:sp>
        <p:nvSpPr>
          <p:cNvPr id="20" name="TextBox 19">
            <a:extLst>
              <a:ext uri="{FF2B5EF4-FFF2-40B4-BE49-F238E27FC236}">
                <a16:creationId xmlns:a16="http://schemas.microsoft.com/office/drawing/2014/main" id="{B27694DF-5D21-4C23-8BBB-838CBAEB452E}"/>
              </a:ext>
            </a:extLst>
          </p:cNvPr>
          <p:cNvSpPr txBox="1"/>
          <p:nvPr/>
        </p:nvSpPr>
        <p:spPr>
          <a:xfrm>
            <a:off x="1916907" y="5513827"/>
            <a:ext cx="2823044" cy="9848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1" i="0" dirty="0">
                <a:solidFill>
                  <a:srgbClr val="1F2328"/>
                </a:solidFill>
                <a:effectLst/>
                <a:latin typeface="-apple-system"/>
              </a:rPr>
              <a:t>Model selection and hyperparameter tuning</a:t>
            </a:r>
            <a:br>
              <a:rPr lang="en-CA" sz="1050" b="1" i="0" dirty="0">
                <a:solidFill>
                  <a:srgbClr val="1F2328"/>
                </a:solidFill>
                <a:effectLst/>
                <a:latin typeface="-apple-system"/>
              </a:rPr>
            </a:br>
            <a:r>
              <a:rPr lang="en-US" sz="1000" b="0" i="0" dirty="0">
                <a:solidFill>
                  <a:srgbClr val="1F2328"/>
                </a:solidFill>
                <a:effectLst/>
                <a:latin typeface="+mj-lt"/>
              </a:rPr>
              <a:t>Other models or variations of these models that could be worth exploring</a:t>
            </a:r>
            <a:r>
              <a:rPr lang="en-US" sz="1000" dirty="0">
                <a:solidFill>
                  <a:prstClr val="black">
                    <a:lumMod val="50000"/>
                    <a:lumOff val="50000"/>
                  </a:prstClr>
                </a:solidFill>
                <a:latin typeface="+mj-lt"/>
              </a:rPr>
              <a:t> </a:t>
            </a:r>
            <a:r>
              <a:rPr lang="en-US" sz="1000" dirty="0">
                <a:solidFill>
                  <a:srgbClr val="1F2328"/>
                </a:solidFill>
                <a:latin typeface="+mj-lt"/>
              </a:rPr>
              <a:t>and further </a:t>
            </a:r>
            <a:r>
              <a:rPr lang="en-US" sz="1000" b="0" i="0" dirty="0">
                <a:solidFill>
                  <a:srgbClr val="1F2328"/>
                </a:solidFill>
                <a:effectLst/>
                <a:latin typeface="+mj-lt"/>
              </a:rPr>
              <a:t>tuning of hyperparameters may be required</a:t>
            </a:r>
            <a:endParaRPr kumimoji="0" lang="en-US" sz="1000" b="0" i="0" u="none" strike="noStrike" kern="1200" cap="none" spc="0" normalizeH="0" baseline="0" noProof="0" dirty="0">
              <a:ln>
                <a:noFill/>
              </a:ln>
              <a:solidFill>
                <a:prstClr val="black">
                  <a:lumMod val="50000"/>
                  <a:lumOff val="50000"/>
                </a:prstClr>
              </a:solidFill>
              <a:effectLst/>
              <a:uLnTx/>
              <a:uFillTx/>
              <a:latin typeface="+mj-lt"/>
              <a:ea typeface="+mn-ea"/>
              <a:cs typeface="Rajdhani Light" panose="02000000000000000000" pitchFamily="2" charset="0"/>
            </a:endParaRPr>
          </a:p>
        </p:txBody>
      </p:sp>
      <p:sp>
        <p:nvSpPr>
          <p:cNvPr id="21" name="TextBox 20">
            <a:extLst>
              <a:ext uri="{FF2B5EF4-FFF2-40B4-BE49-F238E27FC236}">
                <a16:creationId xmlns:a16="http://schemas.microsoft.com/office/drawing/2014/main" id="{7686DF2B-5651-4C5B-A9D3-B21260CD1FF7}"/>
              </a:ext>
            </a:extLst>
          </p:cNvPr>
          <p:cNvSpPr txBox="1"/>
          <p:nvPr/>
        </p:nvSpPr>
        <p:spPr>
          <a:xfrm>
            <a:off x="3286114" y="923945"/>
            <a:ext cx="225271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solidFill>
                  <a:srgbClr val="1F2328"/>
                </a:solidFill>
                <a:effectLst/>
                <a:latin typeface="-apple-system"/>
              </a:rPr>
              <a:t>Testing on different time periods and currencies</a:t>
            </a:r>
            <a:br>
              <a:rPr lang="en-US" sz="1400" b="1" i="0" dirty="0">
                <a:solidFill>
                  <a:srgbClr val="1F2328"/>
                </a:solidFill>
                <a:effectLst/>
                <a:latin typeface="-apple-system"/>
              </a:rPr>
            </a:br>
            <a:r>
              <a:rPr lang="en-US" sz="1000" b="0" i="0" dirty="0">
                <a:solidFill>
                  <a:srgbClr val="1F2328"/>
                </a:solidFill>
                <a:effectLst/>
                <a:latin typeface="+mj-lt"/>
              </a:rPr>
              <a:t>Testing coins on different time periods and currencies.</a:t>
            </a:r>
            <a:endParaRPr kumimoji="0" lang="en-US" sz="1000" b="0" i="0" u="none" strike="noStrike" kern="1200" cap="none" spc="0" normalizeH="0" baseline="0" noProof="0" dirty="0">
              <a:ln>
                <a:noFill/>
              </a:ln>
              <a:solidFill>
                <a:prstClr val="black">
                  <a:lumMod val="50000"/>
                  <a:lumOff val="50000"/>
                </a:prstClr>
              </a:solidFill>
              <a:effectLst/>
              <a:uLnTx/>
              <a:uFillTx/>
              <a:latin typeface="+mj-lt"/>
              <a:ea typeface="+mn-ea"/>
              <a:cs typeface="Rajdhani Light" panose="02000000000000000000" pitchFamily="2" charset="0"/>
            </a:endParaRPr>
          </a:p>
        </p:txBody>
      </p:sp>
      <p:sp>
        <p:nvSpPr>
          <p:cNvPr id="22" name="TextBox 21">
            <a:extLst>
              <a:ext uri="{FF2B5EF4-FFF2-40B4-BE49-F238E27FC236}">
                <a16:creationId xmlns:a16="http://schemas.microsoft.com/office/drawing/2014/main" id="{FDA6F1AE-CCA0-4A2E-9D5F-806D17BEF5F2}"/>
              </a:ext>
            </a:extLst>
          </p:cNvPr>
          <p:cNvSpPr txBox="1"/>
          <p:nvPr/>
        </p:nvSpPr>
        <p:spPr>
          <a:xfrm>
            <a:off x="4955469" y="5533625"/>
            <a:ext cx="2296833"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1" i="0" dirty="0">
                <a:solidFill>
                  <a:srgbClr val="1F2328"/>
                </a:solidFill>
                <a:effectLst/>
                <a:latin typeface="-apple-system"/>
              </a:rPr>
              <a:t>Test on out-of-sample data</a:t>
            </a:r>
            <a:br>
              <a:rPr lang="en-CA" sz="1400" b="1" i="0" dirty="0">
                <a:solidFill>
                  <a:srgbClr val="1F2328"/>
                </a:solidFill>
                <a:effectLst/>
                <a:latin typeface="-apple-system"/>
              </a:rPr>
            </a:br>
            <a:r>
              <a:rPr lang="en-US" sz="1000" b="0" i="0" dirty="0">
                <a:solidFill>
                  <a:srgbClr val="1F2328"/>
                </a:solidFill>
                <a:effectLst/>
                <a:latin typeface="+mj-lt"/>
              </a:rPr>
              <a:t>Test them on out-of-sample data that is not used in the training or validation process</a:t>
            </a:r>
            <a:r>
              <a:rPr kumimoji="0" lang="en-US" sz="1000" b="0" i="0" u="none" strike="noStrike" kern="1200" cap="none" spc="0" normalizeH="0" baseline="0" noProof="0" dirty="0">
                <a:ln>
                  <a:noFill/>
                </a:ln>
                <a:solidFill>
                  <a:prstClr val="black">
                    <a:lumMod val="50000"/>
                    <a:lumOff val="50000"/>
                  </a:prstClr>
                </a:solidFill>
                <a:effectLst/>
                <a:uLnTx/>
                <a:uFillTx/>
                <a:latin typeface="+mj-lt"/>
                <a:ea typeface="+mn-ea"/>
                <a:cs typeface="Rajdhani Light" panose="02000000000000000000" pitchFamily="2" charset="0"/>
              </a:rPr>
              <a:t>. </a:t>
            </a:r>
          </a:p>
        </p:txBody>
      </p:sp>
      <p:sp>
        <p:nvSpPr>
          <p:cNvPr id="23" name="TextBox 22">
            <a:extLst>
              <a:ext uri="{FF2B5EF4-FFF2-40B4-BE49-F238E27FC236}">
                <a16:creationId xmlns:a16="http://schemas.microsoft.com/office/drawing/2014/main" id="{1CD49343-FDC5-4D66-91E9-BF6E63D048DF}"/>
              </a:ext>
            </a:extLst>
          </p:cNvPr>
          <p:cNvSpPr txBox="1"/>
          <p:nvPr/>
        </p:nvSpPr>
        <p:spPr>
          <a:xfrm>
            <a:off x="5857887" y="923945"/>
            <a:ext cx="246917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1" i="0" dirty="0">
                <a:solidFill>
                  <a:srgbClr val="1F2328"/>
                </a:solidFill>
                <a:effectLst/>
                <a:latin typeface="-apple-system"/>
              </a:rPr>
              <a:t>Incorporating external factors</a:t>
            </a:r>
            <a:br>
              <a:rPr lang="en-CA" sz="1400" b="1" i="0" dirty="0">
                <a:solidFill>
                  <a:srgbClr val="1F2328"/>
                </a:solidFill>
                <a:effectLst/>
                <a:latin typeface="-apple-system"/>
              </a:rPr>
            </a:br>
            <a:r>
              <a:rPr lang="en-CA" sz="1000" b="0" i="0" dirty="0">
                <a:solidFill>
                  <a:srgbClr val="1F2328"/>
                </a:solidFill>
                <a:effectLst/>
                <a:latin typeface="+mj-lt"/>
              </a:rPr>
              <a:t>Incorporate external factors </a:t>
            </a:r>
            <a:r>
              <a:rPr lang="en-US" sz="1000" b="0" i="0" dirty="0">
                <a:solidFill>
                  <a:srgbClr val="1F2328"/>
                </a:solidFill>
                <a:effectLst/>
                <a:latin typeface="+mj-lt"/>
              </a:rPr>
              <a:t>, such as political events, sentiment analysis, economic policies, or natural disasters</a:t>
            </a:r>
            <a:r>
              <a:rPr kumimoji="0" lang="en-US" sz="1000" b="0" i="0" u="none" strike="noStrike" kern="1200" cap="none" spc="0" normalizeH="0" baseline="0" noProof="0" dirty="0">
                <a:ln>
                  <a:noFill/>
                </a:ln>
                <a:solidFill>
                  <a:prstClr val="black">
                    <a:lumMod val="50000"/>
                    <a:lumOff val="50000"/>
                  </a:prstClr>
                </a:solidFill>
                <a:effectLst/>
                <a:uLnTx/>
                <a:uFillTx/>
                <a:latin typeface="+mj-lt"/>
                <a:ea typeface="+mn-ea"/>
                <a:cs typeface="Rajdhani Light" panose="02000000000000000000" pitchFamily="2" charset="0"/>
              </a:rPr>
              <a:t>. </a:t>
            </a:r>
          </a:p>
        </p:txBody>
      </p:sp>
      <p:sp>
        <p:nvSpPr>
          <p:cNvPr id="24" name="TextBox 23">
            <a:extLst>
              <a:ext uri="{FF2B5EF4-FFF2-40B4-BE49-F238E27FC236}">
                <a16:creationId xmlns:a16="http://schemas.microsoft.com/office/drawing/2014/main" id="{63B2B263-EEE8-48C5-A539-1714FB760A5A}"/>
              </a:ext>
            </a:extLst>
          </p:cNvPr>
          <p:cNvSpPr txBox="1"/>
          <p:nvPr/>
        </p:nvSpPr>
        <p:spPr>
          <a:xfrm>
            <a:off x="2414595" y="3313342"/>
            <a:ext cx="10596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835D9B"/>
                </a:solidFill>
                <a:effectLst/>
                <a:uLnTx/>
                <a:uFillTx/>
                <a:latin typeface="Eurostile BQ" pitchFamily="50" charset="0"/>
                <a:ea typeface="+mn-ea"/>
                <a:cs typeface="+mn-cs"/>
              </a:rPr>
              <a:t>02</a:t>
            </a:r>
          </a:p>
        </p:txBody>
      </p:sp>
      <p:sp>
        <p:nvSpPr>
          <p:cNvPr id="25" name="TextBox 24">
            <a:extLst>
              <a:ext uri="{FF2B5EF4-FFF2-40B4-BE49-F238E27FC236}">
                <a16:creationId xmlns:a16="http://schemas.microsoft.com/office/drawing/2014/main" id="{185AC221-4863-41AE-BE69-85ECC0A8CF83}"/>
              </a:ext>
            </a:extLst>
          </p:cNvPr>
          <p:cNvSpPr txBox="1"/>
          <p:nvPr/>
        </p:nvSpPr>
        <p:spPr>
          <a:xfrm>
            <a:off x="982331" y="3230191"/>
            <a:ext cx="10596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CC2640"/>
                </a:solidFill>
                <a:effectLst/>
                <a:uLnTx/>
                <a:uFillTx/>
                <a:latin typeface="Eurostile BQ" pitchFamily="50" charset="0"/>
                <a:ea typeface="+mn-ea"/>
                <a:cs typeface="+mn-cs"/>
              </a:rPr>
              <a:t>01</a:t>
            </a:r>
          </a:p>
        </p:txBody>
      </p:sp>
      <p:sp>
        <p:nvSpPr>
          <p:cNvPr id="26" name="TextBox 25">
            <a:extLst>
              <a:ext uri="{FF2B5EF4-FFF2-40B4-BE49-F238E27FC236}">
                <a16:creationId xmlns:a16="http://schemas.microsoft.com/office/drawing/2014/main" id="{D312AE5E-B766-4CEB-AB67-502C57E51DE6}"/>
              </a:ext>
            </a:extLst>
          </p:cNvPr>
          <p:cNvSpPr txBox="1"/>
          <p:nvPr/>
        </p:nvSpPr>
        <p:spPr>
          <a:xfrm>
            <a:off x="3895777" y="3235358"/>
            <a:ext cx="10596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89CF8"/>
                </a:solidFill>
                <a:effectLst/>
                <a:uLnTx/>
                <a:uFillTx/>
                <a:latin typeface="Eurostile BQ" pitchFamily="50" charset="0"/>
                <a:ea typeface="+mn-ea"/>
                <a:cs typeface="+mn-cs"/>
              </a:rPr>
              <a:t>03</a:t>
            </a:r>
          </a:p>
        </p:txBody>
      </p:sp>
      <p:sp>
        <p:nvSpPr>
          <p:cNvPr id="27" name="TextBox 26">
            <a:extLst>
              <a:ext uri="{FF2B5EF4-FFF2-40B4-BE49-F238E27FC236}">
                <a16:creationId xmlns:a16="http://schemas.microsoft.com/office/drawing/2014/main" id="{D6173416-F881-4F81-8B75-FC34E0564557}"/>
              </a:ext>
            </a:extLst>
          </p:cNvPr>
          <p:cNvSpPr txBox="1"/>
          <p:nvPr/>
        </p:nvSpPr>
        <p:spPr>
          <a:xfrm>
            <a:off x="5328041" y="3230191"/>
            <a:ext cx="10596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7FBFA0"/>
                </a:solidFill>
                <a:effectLst/>
                <a:uLnTx/>
                <a:uFillTx/>
                <a:latin typeface="Eurostile BQ" pitchFamily="50" charset="0"/>
                <a:ea typeface="+mn-ea"/>
                <a:cs typeface="+mn-cs"/>
              </a:rPr>
              <a:t>04</a:t>
            </a:r>
          </a:p>
        </p:txBody>
      </p:sp>
      <p:sp>
        <p:nvSpPr>
          <p:cNvPr id="28" name="TextBox 27">
            <a:extLst>
              <a:ext uri="{FF2B5EF4-FFF2-40B4-BE49-F238E27FC236}">
                <a16:creationId xmlns:a16="http://schemas.microsoft.com/office/drawing/2014/main" id="{1FBF6D15-DBE6-4233-B892-EB72410EBA0E}"/>
              </a:ext>
            </a:extLst>
          </p:cNvPr>
          <p:cNvSpPr txBox="1"/>
          <p:nvPr/>
        </p:nvSpPr>
        <p:spPr>
          <a:xfrm>
            <a:off x="6809223" y="3271007"/>
            <a:ext cx="10596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0E83B"/>
                </a:solidFill>
                <a:effectLst/>
                <a:uLnTx/>
                <a:uFillTx/>
                <a:latin typeface="Eurostile BQ" pitchFamily="50" charset="0"/>
                <a:ea typeface="+mn-ea"/>
                <a:cs typeface="+mn-cs"/>
              </a:rPr>
              <a:t>05</a:t>
            </a:r>
          </a:p>
        </p:txBody>
      </p:sp>
    </p:spTree>
    <p:extLst>
      <p:ext uri="{BB962C8B-B14F-4D97-AF65-F5344CB8AC3E}">
        <p14:creationId xmlns:p14="http://schemas.microsoft.com/office/powerpoint/2010/main" val="903846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References</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562AFEA0-19C7-4A13-9CBE-89293D3B17E8}"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37</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14" name="TextBox 13">
            <a:extLst>
              <a:ext uri="{FF2B5EF4-FFF2-40B4-BE49-F238E27FC236}">
                <a16:creationId xmlns:a16="http://schemas.microsoft.com/office/drawing/2014/main" id="{D347DB98-16D5-4D65-A608-4C44D6078774}"/>
              </a:ext>
            </a:extLst>
          </p:cNvPr>
          <p:cNvSpPr txBox="1"/>
          <p:nvPr/>
        </p:nvSpPr>
        <p:spPr>
          <a:xfrm>
            <a:off x="438538" y="1118860"/>
            <a:ext cx="8027070" cy="4776757"/>
          </a:xfrm>
          <a:prstGeom prst="rect">
            <a:avLst/>
          </a:prstGeom>
          <a:noFill/>
        </p:spPr>
        <p:txBody>
          <a:bodyPr wrap="square">
            <a:spAutoFit/>
          </a:bodyPr>
          <a:lstStyle/>
          <a:p>
            <a:pPr marL="342900" lvl="0" indent="-342900">
              <a:lnSpc>
                <a:spcPct val="110000"/>
              </a:lnSpc>
              <a:spcAft>
                <a:spcPts val="600"/>
              </a:spcAft>
              <a:buFont typeface="Times New Roman" panose="02020603050405020304" pitchFamily="18" charset="0"/>
              <a:buAutoNum type="arabicPeriod"/>
            </a:pPr>
            <a:r>
              <a:rPr lang="en-CA" sz="1250" dirty="0">
                <a:latin typeface="+mj-lt"/>
                <a:cs typeface="Arial" panose="020B0604020202020204" pitchFamily="34" charset="0"/>
              </a:rPr>
              <a:t>Cryptocurrency Historical Prices. (n.d.). Cryptocurrency Historical Prices | Kaggle. </a:t>
            </a:r>
            <a:r>
              <a:rPr lang="en-CA" sz="1250" dirty="0">
                <a:latin typeface="+mj-lt"/>
                <a:cs typeface="Arial" panose="020B0604020202020204" pitchFamily="34" charset="0"/>
                <a:hlinkClick r:id="rId4">
                  <a:extLst>
                    <a:ext uri="{A12FA001-AC4F-418D-AE19-62706E023703}">
                      <ahyp:hlinkClr xmlns:ahyp="http://schemas.microsoft.com/office/drawing/2018/hyperlinkcolor" val="tx"/>
                    </a:ext>
                  </a:extLst>
                </a:hlinkClick>
              </a:rPr>
              <a:t>https:///datasets/sudalairajkumar/cryptocurrencypricehistory</a:t>
            </a:r>
            <a:endParaRPr lang="en-CA" sz="1250" dirty="0">
              <a:latin typeface="+mj-lt"/>
              <a:cs typeface="Arial" panose="020B0604020202020204" pitchFamily="34" charset="0"/>
            </a:endParaRPr>
          </a:p>
          <a:p>
            <a:pPr marL="342900" indent="-342900">
              <a:lnSpc>
                <a:spcPct val="110000"/>
              </a:lnSpc>
              <a:spcAft>
                <a:spcPts val="600"/>
              </a:spcAft>
              <a:buFont typeface="Times New Roman" panose="02020603050405020304" pitchFamily="18" charset="0"/>
              <a:buAutoNum type="arabicPeriod"/>
            </a:pPr>
            <a:r>
              <a:rPr lang="en-CA" sz="1250" dirty="0">
                <a:effectLst/>
                <a:latin typeface="+mj-lt"/>
                <a:ea typeface="Times New Roman" panose="02020603050405020304" pitchFamily="18" charset="0"/>
                <a:cs typeface="Arial" panose="020B0604020202020204" pitchFamily="34" charset="0"/>
              </a:rPr>
              <a:t>Technical Analysis: What It Is and How to Use It in Investing. (2022, March 14). Investopedia. </a:t>
            </a:r>
            <a:r>
              <a:rPr lang="en-CA" sz="1250" u="sng" dirty="0">
                <a:effectLst/>
                <a:latin typeface="+mj-lt"/>
                <a:ea typeface="Times New Roman" panose="0202060305040502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https://www.investopedia.com/terms/t/technicalanalysis.asp</a:t>
            </a:r>
            <a:endParaRPr lang="en-CA" sz="1250" u="sng" dirty="0">
              <a:effectLst/>
              <a:latin typeface="+mj-lt"/>
              <a:ea typeface="Times New Roman" panose="02020603050405020304" pitchFamily="18" charset="0"/>
              <a:cs typeface="Arial" panose="020B0604020202020204" pitchFamily="34" charset="0"/>
            </a:endParaRPr>
          </a:p>
          <a:p>
            <a:pPr marL="342900" indent="-342900">
              <a:lnSpc>
                <a:spcPct val="110000"/>
              </a:lnSpc>
              <a:spcAft>
                <a:spcPts val="600"/>
              </a:spcAft>
              <a:buFont typeface="Times New Roman" panose="02020603050405020304" pitchFamily="18" charset="0"/>
              <a:buAutoNum type="arabicPeriod"/>
            </a:pPr>
            <a:r>
              <a:rPr lang="en-CA" sz="1250" dirty="0">
                <a:effectLst/>
                <a:latin typeface="+mj-lt"/>
                <a:ea typeface="Times New Roman" panose="02020603050405020304" pitchFamily="18" charset="0"/>
                <a:cs typeface="Arial" panose="020B0604020202020204" pitchFamily="34" charset="0"/>
              </a:rPr>
              <a:t>Finding the right balance between volatility and returns. (n.d.). RBC Global Asset Management. </a:t>
            </a:r>
            <a:r>
              <a:rPr lang="en-CA" sz="1250" u="sng" dirty="0">
                <a:effectLst/>
                <a:latin typeface="+mj-lt"/>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https://www.rbcgam.com/en/ca/learn-plan/investment-basics/understanding-the-relationship-between-volatility-and-returns/detail</a:t>
            </a:r>
            <a:endParaRPr lang="en-CA" sz="1250" u="sng" dirty="0">
              <a:effectLst/>
              <a:latin typeface="+mj-lt"/>
              <a:ea typeface="Times New Roman" panose="02020603050405020304" pitchFamily="18" charset="0"/>
              <a:cs typeface="Arial" panose="020B0604020202020204" pitchFamily="34" charset="0"/>
            </a:endParaRPr>
          </a:p>
          <a:p>
            <a:pPr marL="342900" indent="-342900">
              <a:lnSpc>
                <a:spcPct val="110000"/>
              </a:lnSpc>
              <a:spcAft>
                <a:spcPts val="600"/>
              </a:spcAft>
              <a:buFont typeface="Times New Roman" panose="02020603050405020304" pitchFamily="18" charset="0"/>
              <a:buAutoNum type="arabicPeriod"/>
            </a:pPr>
            <a:r>
              <a:rPr lang="en-CA" sz="1250" dirty="0">
                <a:effectLst/>
                <a:latin typeface="+mj-lt"/>
                <a:ea typeface="Times New Roman" panose="02020603050405020304" pitchFamily="18" charset="0"/>
                <a:cs typeface="Arial" panose="020B0604020202020204" pitchFamily="34" charset="0"/>
              </a:rPr>
              <a:t>Prabhakaran, S. (2019, November 2). Augmented Dickey-Fuller (ADF) Test - Must Read Guide - ML+. Machine Learning Plus. </a:t>
            </a:r>
            <a:r>
              <a:rPr lang="en-CA" sz="1250" u="sng" dirty="0">
                <a:effectLst/>
                <a:latin typeface="+mj-lt"/>
                <a:ea typeface="Times New Roman" panose="0202060305040502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https://www.machinelearningplus.com/time-series/augmented-dickey-fuller-test/</a:t>
            </a:r>
            <a:endParaRPr lang="en-CA" sz="1250" u="sng" dirty="0">
              <a:effectLst/>
              <a:latin typeface="+mj-lt"/>
              <a:ea typeface="Times New Roman" panose="02020603050405020304" pitchFamily="18" charset="0"/>
              <a:cs typeface="Arial" panose="020B0604020202020204" pitchFamily="34" charset="0"/>
            </a:endParaRPr>
          </a:p>
          <a:p>
            <a:pPr marL="342900" indent="-342900">
              <a:lnSpc>
                <a:spcPct val="110000"/>
              </a:lnSpc>
              <a:spcAft>
                <a:spcPts val="600"/>
              </a:spcAft>
              <a:buFont typeface="Times New Roman" panose="02020603050405020304" pitchFamily="18" charset="0"/>
              <a:buAutoNum type="arabicPeriod"/>
            </a:pPr>
            <a:r>
              <a:rPr lang="en-CA" sz="1250" dirty="0">
                <a:latin typeface="+mj-lt"/>
                <a:cs typeface="Arial" panose="020B0604020202020204" pitchFamily="34" charset="0"/>
              </a:rPr>
              <a:t>Moreno. (2020, July 8). Moving averages with Python. </a:t>
            </a:r>
            <a:r>
              <a:rPr lang="en-CA" sz="1250" dirty="0">
                <a:latin typeface="+mj-lt"/>
                <a:cs typeface="Arial" panose="020B0604020202020204" pitchFamily="34" charset="0"/>
                <a:hlinkClick r:id="rId8">
                  <a:extLst>
                    <a:ext uri="{A12FA001-AC4F-418D-AE19-62706E023703}">
                      <ahyp:hlinkClr xmlns:ahyp="http://schemas.microsoft.com/office/drawing/2018/hyperlinkcolor" val="tx"/>
                    </a:ext>
                  </a:extLst>
                </a:hlinkClick>
              </a:rPr>
              <a:t>https://towardsdatascience.com/moving-averages-in-python-16170e20f6c</a:t>
            </a:r>
            <a:endParaRPr lang="en-CA" sz="1250" dirty="0">
              <a:latin typeface="+mj-lt"/>
              <a:cs typeface="Arial" panose="020B0604020202020204" pitchFamily="34" charset="0"/>
            </a:endParaRPr>
          </a:p>
          <a:p>
            <a:pPr marL="342900" lvl="0" indent="-342900">
              <a:lnSpc>
                <a:spcPct val="115000"/>
              </a:lnSpc>
              <a:buFont typeface="Times New Roman" panose="02020603050405020304" pitchFamily="18" charset="0"/>
              <a:buAutoNum type="arabicPeriod"/>
            </a:pPr>
            <a:r>
              <a:rPr lang="en-CA" sz="1250" dirty="0">
                <a:latin typeface="+mj-lt"/>
                <a:cs typeface="Arial" panose="020B0604020202020204" pitchFamily="34" charset="0"/>
              </a:rPr>
              <a:t>Brownlee. (2017, January 9). How to Create an ARIMA Model for Time Series Forecasting in Python. Machine Learning Mastery. </a:t>
            </a:r>
            <a:r>
              <a:rPr lang="en-CA" sz="1250" dirty="0">
                <a:latin typeface="+mj-lt"/>
                <a:cs typeface="Arial" panose="020B0604020202020204" pitchFamily="34" charset="0"/>
                <a:hlinkClick r:id="rId9">
                  <a:extLst>
                    <a:ext uri="{A12FA001-AC4F-418D-AE19-62706E023703}">
                      <ahyp:hlinkClr xmlns:ahyp="http://schemas.microsoft.com/office/drawing/2018/hyperlinkcolor" val="tx"/>
                    </a:ext>
                  </a:extLst>
                </a:hlinkClick>
              </a:rPr>
              <a:t>https://machinelearningmastery.com/arima-for-time-series-forecasting-with-python/</a:t>
            </a:r>
            <a:endParaRPr lang="en-CA" sz="1250" dirty="0">
              <a:latin typeface="+mj-lt"/>
              <a:cs typeface="Arial" panose="020B0604020202020204" pitchFamily="34" charset="0"/>
            </a:endParaRPr>
          </a:p>
          <a:p>
            <a:pPr marL="342900" lvl="0" indent="-342900">
              <a:lnSpc>
                <a:spcPct val="115000"/>
              </a:lnSpc>
              <a:buFont typeface="Times New Roman" panose="02020603050405020304" pitchFamily="18" charset="0"/>
              <a:buAutoNum type="arabicPeriod"/>
            </a:pPr>
            <a:r>
              <a:rPr lang="en-CA" sz="1250" dirty="0">
                <a:latin typeface="+mj-lt"/>
                <a:cs typeface="Arial" panose="020B0604020202020204" pitchFamily="34" charset="0"/>
              </a:rPr>
              <a:t>Brownlee. (2018, August 17). A Gentle Introduction to SARIMA for Time Series Forecasting in Python. Machine Learning Mastery. </a:t>
            </a:r>
            <a:r>
              <a:rPr lang="en-CA" sz="1250" dirty="0">
                <a:latin typeface="+mj-lt"/>
                <a:cs typeface="Arial" panose="020B0604020202020204" pitchFamily="34" charset="0"/>
                <a:hlinkClick r:id="rId10">
                  <a:extLst>
                    <a:ext uri="{A12FA001-AC4F-418D-AE19-62706E023703}">
                      <ahyp:hlinkClr xmlns:ahyp="http://schemas.microsoft.com/office/drawing/2018/hyperlinkcolor" val="tx"/>
                    </a:ext>
                  </a:extLst>
                </a:hlinkClick>
              </a:rPr>
              <a:t>https://machinelearningmastery.com/sarima-for-time-series-forecasting-in-python/</a:t>
            </a:r>
            <a:endParaRPr lang="en-CA" sz="1250" dirty="0">
              <a:latin typeface="+mj-lt"/>
              <a:cs typeface="Arial" panose="020B0604020202020204" pitchFamily="34" charset="0"/>
            </a:endParaRPr>
          </a:p>
          <a:p>
            <a:pPr marL="342900" lvl="0" indent="-342900">
              <a:lnSpc>
                <a:spcPct val="115000"/>
              </a:lnSpc>
              <a:buFont typeface="Times New Roman" panose="02020603050405020304" pitchFamily="18" charset="0"/>
              <a:buAutoNum type="arabicPeriod"/>
            </a:pPr>
            <a:r>
              <a:rPr lang="en-CA" sz="1250" dirty="0">
                <a:latin typeface="+mj-lt"/>
                <a:cs typeface="Arial" panose="020B0604020202020204" pitchFamily="34" charset="0"/>
              </a:rPr>
              <a:t>Facebook / Prophet. In </a:t>
            </a:r>
            <a:r>
              <a:rPr lang="en-CA" sz="1250" dirty="0" err="1">
                <a:latin typeface="+mj-lt"/>
                <a:cs typeface="Arial" panose="020B0604020202020204" pitchFamily="34" charset="0"/>
              </a:rPr>
              <a:t>Github</a:t>
            </a:r>
            <a:r>
              <a:rPr lang="en-CA" sz="1250" dirty="0">
                <a:latin typeface="+mj-lt"/>
                <a:cs typeface="Arial" panose="020B0604020202020204" pitchFamily="34" charset="0"/>
              </a:rPr>
              <a:t>., from </a:t>
            </a:r>
            <a:r>
              <a:rPr lang="en-CA" sz="1250" dirty="0">
                <a:latin typeface="+mj-lt"/>
                <a:cs typeface="Arial" panose="020B0604020202020204" pitchFamily="34" charset="0"/>
                <a:hlinkClick r:id="rId11">
                  <a:extLst>
                    <a:ext uri="{A12FA001-AC4F-418D-AE19-62706E023703}">
                      <ahyp:hlinkClr xmlns:ahyp="http://schemas.microsoft.com/office/drawing/2018/hyperlinkcolor" val="tx"/>
                    </a:ext>
                  </a:extLst>
                </a:hlinkClick>
              </a:rPr>
              <a:t>https://github.com/facebook/prophet</a:t>
            </a:r>
            <a:endParaRPr lang="en-CA" sz="1250" dirty="0">
              <a:latin typeface="+mj-lt"/>
              <a:cs typeface="Arial" panose="020B0604020202020204" pitchFamily="34" charset="0"/>
            </a:endParaRPr>
          </a:p>
          <a:p>
            <a:pPr marL="342900" lvl="0" indent="-342900">
              <a:lnSpc>
                <a:spcPct val="115000"/>
              </a:lnSpc>
              <a:spcAft>
                <a:spcPts val="600"/>
              </a:spcAft>
              <a:buFont typeface="Times New Roman" panose="02020603050405020304" pitchFamily="18" charset="0"/>
              <a:buAutoNum type="arabicPeriod"/>
            </a:pPr>
            <a:r>
              <a:rPr lang="en-CA" sz="1250" dirty="0">
                <a:latin typeface="+mj-lt"/>
                <a:cs typeface="Arial" panose="020B0604020202020204" pitchFamily="34" charset="0"/>
              </a:rPr>
              <a:t>Jose, G. V. (2019, September 27). Time Series Forecasting with Recurrent Neural Networks. Medium. </a:t>
            </a:r>
            <a:r>
              <a:rPr lang="en-CA" sz="1250" dirty="0">
                <a:latin typeface="+mj-lt"/>
                <a:cs typeface="Arial" panose="020B0604020202020204" pitchFamily="34" charset="0"/>
                <a:hlinkClick r:id="rId12">
                  <a:extLst>
                    <a:ext uri="{A12FA001-AC4F-418D-AE19-62706E023703}">
                      <ahyp:hlinkClr xmlns:ahyp="http://schemas.microsoft.com/office/drawing/2018/hyperlinkcolor" val="tx"/>
                    </a:ext>
                  </a:extLst>
                </a:hlinkClick>
              </a:rPr>
              <a:t>https://towardsdatascience.com/time-series-forecasting-with-recurrent-neural-networks-74674e289816</a:t>
            </a:r>
            <a:endParaRPr lang="en-CA" sz="1250" dirty="0">
              <a:effectLst/>
              <a:latin typeface="+mj-lt"/>
              <a:ea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1F265DFE-CDEE-4921-946D-EBF50D61E7D4}"/>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981976" y="392415"/>
            <a:ext cx="1938089" cy="967932"/>
          </a:xfrm>
          <a:prstGeom prst="rect">
            <a:avLst/>
          </a:prstGeom>
        </p:spPr>
      </p:pic>
    </p:spTree>
    <p:extLst>
      <p:ext uri="{BB962C8B-B14F-4D97-AF65-F5344CB8AC3E}">
        <p14:creationId xmlns:p14="http://schemas.microsoft.com/office/powerpoint/2010/main" val="1478498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C3B591-6FA5-40EC-A2FA-B513A828D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5" y="-130629"/>
            <a:ext cx="4497355" cy="6444905"/>
          </a:xfrm>
          <a:prstGeom prst="rect">
            <a:avLst/>
          </a:prstGeom>
        </p:spPr>
      </p:pic>
      <p:sp>
        <p:nvSpPr>
          <p:cNvPr id="2" name="Title 1"/>
          <p:cNvSpPr>
            <a:spLocks noGrp="1"/>
          </p:cNvSpPr>
          <p:nvPr>
            <p:ph type="title"/>
          </p:nvPr>
        </p:nvSpPr>
        <p:spPr>
          <a:xfrm>
            <a:off x="274947" y="1432376"/>
            <a:ext cx="8444818" cy="481792"/>
          </a:xfrm>
        </p:spPr>
        <p:txBody>
          <a:bodyPr/>
          <a:lstStyle/>
          <a:p>
            <a:r>
              <a:rPr lang="en-CA" dirty="0">
                <a:latin typeface="Arial Narrow" panose="020B0606020202030204" pitchFamily="34" charset="0"/>
              </a:rPr>
              <a:t>“Let it be the beginning of the new Journey.”</a:t>
            </a:r>
            <a:endParaRPr lang="en-CA"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93392" y="6444905"/>
            <a:ext cx="2072216" cy="365125"/>
          </a:xfrm>
        </p:spPr>
        <p:txBody>
          <a:bodyPr/>
          <a:lstStyle/>
          <a:p>
            <a:fld id="{A9100CB9-EB20-416E-9F31-3469A268DB8D}"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35170" y="6444905"/>
            <a:ext cx="675216" cy="365125"/>
          </a:xfrm>
        </p:spPr>
        <p:txBody>
          <a:bodyPr/>
          <a:lstStyle/>
          <a:p>
            <a:fld id="{E1497D35-93D5-5047-9160-8F9C97C9D015}" type="slidenum">
              <a:rPr lang="en-US" smtClean="0"/>
              <a:pPr/>
              <a:t>38</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pic>
        <p:nvPicPr>
          <p:cNvPr id="16" name="Picture 15">
            <a:extLst>
              <a:ext uri="{FF2B5EF4-FFF2-40B4-BE49-F238E27FC236}">
                <a16:creationId xmlns:a16="http://schemas.microsoft.com/office/drawing/2014/main" id="{DE72B37E-7B48-4E87-8229-375F1B3510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219" y="2349382"/>
            <a:ext cx="3782426" cy="2782455"/>
          </a:xfrm>
          <a:prstGeom prst="rect">
            <a:avLst/>
          </a:prstGeom>
        </p:spPr>
      </p:pic>
    </p:spTree>
    <p:extLst>
      <p:ext uri="{BB962C8B-B14F-4D97-AF65-F5344CB8AC3E}">
        <p14:creationId xmlns:p14="http://schemas.microsoft.com/office/powerpoint/2010/main" val="64475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CD0266CB-4883-4896-9E36-28E78834E181}" type="datetime4">
              <a:rPr lang="en-US" smtClean="0"/>
              <a:t>April 13, 2023</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grpSp>
        <p:nvGrpSpPr>
          <p:cNvPr id="15" name="Google Shape;84;p1">
            <a:extLst>
              <a:ext uri="{FF2B5EF4-FFF2-40B4-BE49-F238E27FC236}">
                <a16:creationId xmlns:a16="http://schemas.microsoft.com/office/drawing/2014/main" id="{91AD9F42-4213-4DBE-B97F-307D977C1DDD}"/>
              </a:ext>
            </a:extLst>
          </p:cNvPr>
          <p:cNvGrpSpPr/>
          <p:nvPr/>
        </p:nvGrpSpPr>
        <p:grpSpPr>
          <a:xfrm>
            <a:off x="3066580" y="1184728"/>
            <a:ext cx="2760345" cy="2760345"/>
            <a:chOff x="4031623" y="300118"/>
            <a:chExt cx="3820088" cy="3820088"/>
          </a:xfrm>
        </p:grpSpPr>
        <p:sp>
          <p:nvSpPr>
            <p:cNvPr id="16" name="Google Shape;85;p1">
              <a:extLst>
                <a:ext uri="{FF2B5EF4-FFF2-40B4-BE49-F238E27FC236}">
                  <a16:creationId xmlns:a16="http://schemas.microsoft.com/office/drawing/2014/main" id="{DD6EF73A-B9CE-4C3A-9F5E-A5B07188EB91}"/>
                </a:ext>
              </a:extLst>
            </p:cNvPr>
            <p:cNvSpPr/>
            <p:nvPr/>
          </p:nvSpPr>
          <p:spPr>
            <a:xfrm>
              <a:off x="4031623" y="300118"/>
              <a:ext cx="3820088" cy="3820088"/>
            </a:xfrm>
            <a:prstGeom prst="ellipse">
              <a:avLst/>
            </a:prstGeom>
            <a:noFill/>
            <a:ln w="139700" cap="flat" cmpd="sng">
              <a:solidFill>
                <a:srgbClr val="F2F2F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7" name="Google Shape;86;p1">
              <a:extLst>
                <a:ext uri="{FF2B5EF4-FFF2-40B4-BE49-F238E27FC236}">
                  <a16:creationId xmlns:a16="http://schemas.microsoft.com/office/drawing/2014/main" id="{691290DF-6B55-4426-83D0-3C43C1B6788A}"/>
                </a:ext>
              </a:extLst>
            </p:cNvPr>
            <p:cNvSpPr/>
            <p:nvPr/>
          </p:nvSpPr>
          <p:spPr>
            <a:xfrm>
              <a:off x="4290340" y="504879"/>
              <a:ext cx="3350211" cy="3350211"/>
            </a:xfrm>
            <a:prstGeom prst="ellipse">
              <a:avLst/>
            </a:prstGeom>
            <a:solidFill>
              <a:srgbClr val="F2F2F2"/>
            </a:solidFill>
            <a:ln>
              <a:noFill/>
            </a:ln>
            <a:effectLst>
              <a:outerShdw blurRad="292100" dist="63500" dir="7800000" sx="102000" sy="102000" algn="tr" rotWithShape="0">
                <a:srgbClr val="000000">
                  <a:alpha val="40784"/>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sp>
        <p:nvSpPr>
          <p:cNvPr id="18" name="Google Shape;87;p1">
            <a:extLst>
              <a:ext uri="{FF2B5EF4-FFF2-40B4-BE49-F238E27FC236}">
                <a16:creationId xmlns:a16="http://schemas.microsoft.com/office/drawing/2014/main" id="{184B0B26-33D6-40D3-9215-ED7CA2314A71}"/>
              </a:ext>
            </a:extLst>
          </p:cNvPr>
          <p:cNvSpPr/>
          <p:nvPr/>
        </p:nvSpPr>
        <p:spPr>
          <a:xfrm rot="4288309">
            <a:off x="2669965" y="770614"/>
            <a:ext cx="3525389" cy="3525389"/>
          </a:xfrm>
          <a:prstGeom prst="arc">
            <a:avLst>
              <a:gd name="adj1" fmla="val 15749458"/>
              <a:gd name="adj2" fmla="val 8100709"/>
            </a:avLst>
          </a:prstGeom>
          <a:noFill/>
          <a:ln w="57150" cap="flat" cmpd="sng">
            <a:solidFill>
              <a:srgbClr val="BFBFBF"/>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nvGrpSpPr>
          <p:cNvPr id="19" name="Google Shape;120;p1">
            <a:extLst>
              <a:ext uri="{FF2B5EF4-FFF2-40B4-BE49-F238E27FC236}">
                <a16:creationId xmlns:a16="http://schemas.microsoft.com/office/drawing/2014/main" id="{7BB76287-C9D5-4CDF-AECE-2197AB0F376C}"/>
              </a:ext>
            </a:extLst>
          </p:cNvPr>
          <p:cNvGrpSpPr/>
          <p:nvPr/>
        </p:nvGrpSpPr>
        <p:grpSpPr>
          <a:xfrm>
            <a:off x="2725864" y="1635901"/>
            <a:ext cx="239353" cy="239353"/>
            <a:chOff x="3577335" y="1053147"/>
            <a:chExt cx="319137" cy="319137"/>
          </a:xfrm>
        </p:grpSpPr>
        <p:sp>
          <p:nvSpPr>
            <p:cNvPr id="20" name="Google Shape;121;p1">
              <a:extLst>
                <a:ext uri="{FF2B5EF4-FFF2-40B4-BE49-F238E27FC236}">
                  <a16:creationId xmlns:a16="http://schemas.microsoft.com/office/drawing/2014/main" id="{97C7421B-8872-49B1-B669-A9CE63741656}"/>
                </a:ext>
              </a:extLst>
            </p:cNvPr>
            <p:cNvSpPr/>
            <p:nvPr/>
          </p:nvSpPr>
          <p:spPr>
            <a:xfrm>
              <a:off x="3676269" y="1148406"/>
              <a:ext cx="128620" cy="128620"/>
            </a:xfrm>
            <a:prstGeom prst="ellipse">
              <a:avLst/>
            </a:prstGeom>
            <a:solidFill>
              <a:srgbClr val="FFC500"/>
            </a:solidFill>
            <a:ln w="19050" cap="flat" cmpd="sng">
              <a:solidFill>
                <a:srgbClr val="FFE978"/>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1" name="Google Shape;122;p1">
              <a:extLst>
                <a:ext uri="{FF2B5EF4-FFF2-40B4-BE49-F238E27FC236}">
                  <a16:creationId xmlns:a16="http://schemas.microsoft.com/office/drawing/2014/main" id="{8CC015BB-F5B4-4E60-AC32-94008F0213CB}"/>
                </a:ext>
              </a:extLst>
            </p:cNvPr>
            <p:cNvSpPr/>
            <p:nvPr/>
          </p:nvSpPr>
          <p:spPr>
            <a:xfrm>
              <a:off x="3577335" y="1053147"/>
              <a:ext cx="319137" cy="319137"/>
            </a:xfrm>
            <a:prstGeom prst="donut">
              <a:avLst>
                <a:gd name="adj" fmla="val 19304"/>
              </a:avLst>
            </a:prstGeom>
            <a:solidFill>
              <a:srgbClr val="FFC500"/>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22" name="Google Shape;123;p1">
            <a:extLst>
              <a:ext uri="{FF2B5EF4-FFF2-40B4-BE49-F238E27FC236}">
                <a16:creationId xmlns:a16="http://schemas.microsoft.com/office/drawing/2014/main" id="{CBDAF962-FAAB-40F6-9819-F68F7A6BECF6}"/>
              </a:ext>
            </a:extLst>
          </p:cNvPr>
          <p:cNvGrpSpPr/>
          <p:nvPr/>
        </p:nvGrpSpPr>
        <p:grpSpPr>
          <a:xfrm>
            <a:off x="2573739" y="2737359"/>
            <a:ext cx="239353" cy="239353"/>
            <a:chOff x="3577335" y="1053147"/>
            <a:chExt cx="319137" cy="319137"/>
          </a:xfrm>
        </p:grpSpPr>
        <p:sp>
          <p:nvSpPr>
            <p:cNvPr id="23" name="Google Shape;124;p1">
              <a:extLst>
                <a:ext uri="{FF2B5EF4-FFF2-40B4-BE49-F238E27FC236}">
                  <a16:creationId xmlns:a16="http://schemas.microsoft.com/office/drawing/2014/main" id="{F81DCF20-7D14-4B12-92A7-80A56E2D562E}"/>
                </a:ext>
              </a:extLst>
            </p:cNvPr>
            <p:cNvSpPr/>
            <p:nvPr/>
          </p:nvSpPr>
          <p:spPr>
            <a:xfrm>
              <a:off x="3676269" y="1148406"/>
              <a:ext cx="128620" cy="128620"/>
            </a:xfrm>
            <a:prstGeom prst="ellipse">
              <a:avLst/>
            </a:prstGeom>
            <a:solidFill>
              <a:srgbClr val="70E3D2"/>
            </a:solidFill>
            <a:ln w="19050" cap="flat" cmpd="sng">
              <a:solidFill>
                <a:srgbClr val="8CF7E7"/>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4" name="Google Shape;125;p1">
              <a:extLst>
                <a:ext uri="{FF2B5EF4-FFF2-40B4-BE49-F238E27FC236}">
                  <a16:creationId xmlns:a16="http://schemas.microsoft.com/office/drawing/2014/main" id="{E11876B5-963A-47D8-BA2D-3A539217C815}"/>
                </a:ext>
              </a:extLst>
            </p:cNvPr>
            <p:cNvSpPr/>
            <p:nvPr/>
          </p:nvSpPr>
          <p:spPr>
            <a:xfrm>
              <a:off x="3577335" y="1053147"/>
              <a:ext cx="319137" cy="319137"/>
            </a:xfrm>
            <a:prstGeom prst="donut">
              <a:avLst>
                <a:gd name="adj" fmla="val 19304"/>
              </a:avLst>
            </a:prstGeom>
            <a:solidFill>
              <a:srgbClr val="1DD6C0"/>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25" name="Google Shape;126;p1">
            <a:extLst>
              <a:ext uri="{FF2B5EF4-FFF2-40B4-BE49-F238E27FC236}">
                <a16:creationId xmlns:a16="http://schemas.microsoft.com/office/drawing/2014/main" id="{25D5B1B2-34F3-4AA6-89CB-A67BEE8E4367}"/>
              </a:ext>
            </a:extLst>
          </p:cNvPr>
          <p:cNvGrpSpPr/>
          <p:nvPr/>
        </p:nvGrpSpPr>
        <p:grpSpPr>
          <a:xfrm>
            <a:off x="5889249" y="1625547"/>
            <a:ext cx="239353" cy="239353"/>
            <a:chOff x="3577335" y="1053147"/>
            <a:chExt cx="319137" cy="319137"/>
          </a:xfrm>
        </p:grpSpPr>
        <p:sp>
          <p:nvSpPr>
            <p:cNvPr id="26" name="Google Shape;127;p1">
              <a:extLst>
                <a:ext uri="{FF2B5EF4-FFF2-40B4-BE49-F238E27FC236}">
                  <a16:creationId xmlns:a16="http://schemas.microsoft.com/office/drawing/2014/main" id="{54AA87CF-D09B-49A1-85B1-A124D9B40252}"/>
                </a:ext>
              </a:extLst>
            </p:cNvPr>
            <p:cNvSpPr/>
            <p:nvPr/>
          </p:nvSpPr>
          <p:spPr>
            <a:xfrm>
              <a:off x="3676269" y="1148406"/>
              <a:ext cx="128620" cy="128620"/>
            </a:xfrm>
            <a:prstGeom prst="ellipse">
              <a:avLst/>
            </a:prstGeom>
            <a:solidFill>
              <a:srgbClr val="A1CC1C"/>
            </a:solidFill>
            <a:ln w="19050" cap="flat" cmpd="sng">
              <a:solidFill>
                <a:srgbClr val="C6F74B"/>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7" name="Google Shape;128;p1">
              <a:extLst>
                <a:ext uri="{FF2B5EF4-FFF2-40B4-BE49-F238E27FC236}">
                  <a16:creationId xmlns:a16="http://schemas.microsoft.com/office/drawing/2014/main" id="{5603151E-5F28-419C-B038-DD2DA97CE631}"/>
                </a:ext>
              </a:extLst>
            </p:cNvPr>
            <p:cNvSpPr/>
            <p:nvPr/>
          </p:nvSpPr>
          <p:spPr>
            <a:xfrm>
              <a:off x="3577335" y="1053147"/>
              <a:ext cx="319137" cy="319137"/>
            </a:xfrm>
            <a:prstGeom prst="donut">
              <a:avLst>
                <a:gd name="adj" fmla="val 19304"/>
              </a:avLst>
            </a:prstGeom>
            <a:solidFill>
              <a:srgbClr val="A7D501"/>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28" name="Google Shape;129;p1">
            <a:extLst>
              <a:ext uri="{FF2B5EF4-FFF2-40B4-BE49-F238E27FC236}">
                <a16:creationId xmlns:a16="http://schemas.microsoft.com/office/drawing/2014/main" id="{49FEBE0B-F08B-48EA-BE96-3E713AA9B832}"/>
              </a:ext>
            </a:extLst>
          </p:cNvPr>
          <p:cNvGrpSpPr/>
          <p:nvPr/>
        </p:nvGrpSpPr>
        <p:grpSpPr>
          <a:xfrm>
            <a:off x="2998541" y="3601072"/>
            <a:ext cx="239353" cy="239353"/>
            <a:chOff x="3577335" y="1053147"/>
            <a:chExt cx="319137" cy="319137"/>
          </a:xfrm>
        </p:grpSpPr>
        <p:sp>
          <p:nvSpPr>
            <p:cNvPr id="29" name="Google Shape;130;p1">
              <a:extLst>
                <a:ext uri="{FF2B5EF4-FFF2-40B4-BE49-F238E27FC236}">
                  <a16:creationId xmlns:a16="http://schemas.microsoft.com/office/drawing/2014/main" id="{CB08F903-3AE0-424B-BFB0-7FC78DD2EE48}"/>
                </a:ext>
              </a:extLst>
            </p:cNvPr>
            <p:cNvSpPr/>
            <p:nvPr/>
          </p:nvSpPr>
          <p:spPr>
            <a:xfrm>
              <a:off x="3676269" y="1148406"/>
              <a:ext cx="128620" cy="128620"/>
            </a:xfrm>
            <a:prstGeom prst="ellipse">
              <a:avLst/>
            </a:prstGeom>
            <a:solidFill>
              <a:srgbClr val="BB4A5D"/>
            </a:solidFill>
            <a:ln w="19050" cap="flat" cmpd="sng">
              <a:solidFill>
                <a:srgbClr val="FFA7BC"/>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0" name="Google Shape;131;p1">
              <a:extLst>
                <a:ext uri="{FF2B5EF4-FFF2-40B4-BE49-F238E27FC236}">
                  <a16:creationId xmlns:a16="http://schemas.microsoft.com/office/drawing/2014/main" id="{78DA7D03-FFCA-4658-9947-46B8AAD905A7}"/>
                </a:ext>
              </a:extLst>
            </p:cNvPr>
            <p:cNvSpPr/>
            <p:nvPr/>
          </p:nvSpPr>
          <p:spPr>
            <a:xfrm>
              <a:off x="3577335" y="1053147"/>
              <a:ext cx="319137" cy="319137"/>
            </a:xfrm>
            <a:prstGeom prst="donut">
              <a:avLst>
                <a:gd name="adj" fmla="val 19304"/>
              </a:avLst>
            </a:prstGeom>
            <a:solidFill>
              <a:srgbClr val="F6596E"/>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31" name="Google Shape;329;p1">
            <a:extLst>
              <a:ext uri="{FF2B5EF4-FFF2-40B4-BE49-F238E27FC236}">
                <a16:creationId xmlns:a16="http://schemas.microsoft.com/office/drawing/2014/main" id="{338D8624-0FB8-4623-8A0E-C5904735EA99}"/>
              </a:ext>
            </a:extLst>
          </p:cNvPr>
          <p:cNvGrpSpPr/>
          <p:nvPr/>
        </p:nvGrpSpPr>
        <p:grpSpPr>
          <a:xfrm>
            <a:off x="6041887" y="2737359"/>
            <a:ext cx="239353" cy="239353"/>
            <a:chOff x="3577335" y="1053147"/>
            <a:chExt cx="319137" cy="319137"/>
          </a:xfrm>
        </p:grpSpPr>
        <p:sp>
          <p:nvSpPr>
            <p:cNvPr id="32" name="Google Shape;330;p1">
              <a:extLst>
                <a:ext uri="{FF2B5EF4-FFF2-40B4-BE49-F238E27FC236}">
                  <a16:creationId xmlns:a16="http://schemas.microsoft.com/office/drawing/2014/main" id="{4230DD95-699E-483D-BB85-126C4F2A488F}"/>
                </a:ext>
              </a:extLst>
            </p:cNvPr>
            <p:cNvSpPr/>
            <p:nvPr/>
          </p:nvSpPr>
          <p:spPr>
            <a:xfrm>
              <a:off x="3676269" y="1148406"/>
              <a:ext cx="128620" cy="128620"/>
            </a:xfrm>
            <a:prstGeom prst="ellipse">
              <a:avLst/>
            </a:prstGeom>
            <a:solidFill>
              <a:srgbClr val="E39279"/>
            </a:solidFill>
            <a:ln w="19050" cap="flat" cmpd="sng">
              <a:solidFill>
                <a:srgbClr val="FEB283"/>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3" name="Google Shape;331;p1">
              <a:extLst>
                <a:ext uri="{FF2B5EF4-FFF2-40B4-BE49-F238E27FC236}">
                  <a16:creationId xmlns:a16="http://schemas.microsoft.com/office/drawing/2014/main" id="{51F3C7BB-AE90-434E-B9DE-0B1123795365}"/>
                </a:ext>
              </a:extLst>
            </p:cNvPr>
            <p:cNvSpPr/>
            <p:nvPr/>
          </p:nvSpPr>
          <p:spPr>
            <a:xfrm>
              <a:off x="3577335" y="1053147"/>
              <a:ext cx="319137" cy="319137"/>
            </a:xfrm>
            <a:prstGeom prst="donut">
              <a:avLst>
                <a:gd name="adj" fmla="val 19304"/>
              </a:avLst>
            </a:prstGeom>
            <a:solidFill>
              <a:srgbClr val="FE9B7E"/>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34" name="Google Shape;332;p1">
            <a:extLst>
              <a:ext uri="{FF2B5EF4-FFF2-40B4-BE49-F238E27FC236}">
                <a16:creationId xmlns:a16="http://schemas.microsoft.com/office/drawing/2014/main" id="{CEC3E2C9-CC65-49DB-BBFB-A974392C0512}"/>
              </a:ext>
            </a:extLst>
          </p:cNvPr>
          <p:cNvGrpSpPr/>
          <p:nvPr/>
        </p:nvGrpSpPr>
        <p:grpSpPr>
          <a:xfrm>
            <a:off x="5629236" y="3601072"/>
            <a:ext cx="239353" cy="239353"/>
            <a:chOff x="3577335" y="1053147"/>
            <a:chExt cx="319137" cy="319137"/>
          </a:xfrm>
        </p:grpSpPr>
        <p:sp>
          <p:nvSpPr>
            <p:cNvPr id="35" name="Google Shape;333;p1">
              <a:extLst>
                <a:ext uri="{FF2B5EF4-FFF2-40B4-BE49-F238E27FC236}">
                  <a16:creationId xmlns:a16="http://schemas.microsoft.com/office/drawing/2014/main" id="{1428926B-2223-457A-9AFA-499C85CE4C9C}"/>
                </a:ext>
              </a:extLst>
            </p:cNvPr>
            <p:cNvSpPr/>
            <p:nvPr/>
          </p:nvSpPr>
          <p:spPr>
            <a:xfrm>
              <a:off x="3672593" y="1148405"/>
              <a:ext cx="128620" cy="128620"/>
            </a:xfrm>
            <a:prstGeom prst="ellipse">
              <a:avLst/>
            </a:prstGeom>
            <a:solidFill>
              <a:srgbClr val="8469A1"/>
            </a:solidFill>
            <a:ln w="19050" cap="flat" cmpd="sng">
              <a:solidFill>
                <a:srgbClr val="A481DA"/>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6" name="Google Shape;334;p1">
              <a:extLst>
                <a:ext uri="{FF2B5EF4-FFF2-40B4-BE49-F238E27FC236}">
                  <a16:creationId xmlns:a16="http://schemas.microsoft.com/office/drawing/2014/main" id="{3EC3007C-E4D3-4B88-816D-49F91E5C30F5}"/>
                </a:ext>
              </a:extLst>
            </p:cNvPr>
            <p:cNvSpPr/>
            <p:nvPr/>
          </p:nvSpPr>
          <p:spPr>
            <a:xfrm>
              <a:off x="3577335" y="1053147"/>
              <a:ext cx="319137" cy="319137"/>
            </a:xfrm>
            <a:prstGeom prst="donut">
              <a:avLst>
                <a:gd name="adj" fmla="val 19304"/>
              </a:avLst>
            </a:prstGeom>
            <a:solidFill>
              <a:srgbClr val="A179B7"/>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37" name="Google Shape;335;p1">
            <a:extLst>
              <a:ext uri="{FF2B5EF4-FFF2-40B4-BE49-F238E27FC236}">
                <a16:creationId xmlns:a16="http://schemas.microsoft.com/office/drawing/2014/main" id="{FDDD7848-5121-4ED0-9668-04900FA5DB22}"/>
              </a:ext>
            </a:extLst>
          </p:cNvPr>
          <p:cNvGrpSpPr/>
          <p:nvPr/>
        </p:nvGrpSpPr>
        <p:grpSpPr>
          <a:xfrm>
            <a:off x="4875581" y="4094171"/>
            <a:ext cx="239353" cy="239353"/>
            <a:chOff x="3577335" y="1053147"/>
            <a:chExt cx="319137" cy="319137"/>
          </a:xfrm>
        </p:grpSpPr>
        <p:sp>
          <p:nvSpPr>
            <p:cNvPr id="38" name="Google Shape;336;p1">
              <a:extLst>
                <a:ext uri="{FF2B5EF4-FFF2-40B4-BE49-F238E27FC236}">
                  <a16:creationId xmlns:a16="http://schemas.microsoft.com/office/drawing/2014/main" id="{7B656A81-6FBA-4CD1-B82E-BB2D3AE11554}"/>
                </a:ext>
              </a:extLst>
            </p:cNvPr>
            <p:cNvSpPr/>
            <p:nvPr/>
          </p:nvSpPr>
          <p:spPr>
            <a:xfrm>
              <a:off x="3672593" y="1139682"/>
              <a:ext cx="128620" cy="128620"/>
            </a:xfrm>
            <a:prstGeom prst="ellipse">
              <a:avLst/>
            </a:prstGeom>
            <a:solidFill>
              <a:srgbClr val="42BDE0"/>
            </a:solidFill>
            <a:ln w="19050" cap="flat" cmpd="sng">
              <a:solidFill>
                <a:srgbClr val="83E2FA"/>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9" name="Google Shape;337;p1">
              <a:extLst>
                <a:ext uri="{FF2B5EF4-FFF2-40B4-BE49-F238E27FC236}">
                  <a16:creationId xmlns:a16="http://schemas.microsoft.com/office/drawing/2014/main" id="{074E3EA9-9155-4E45-BAF8-3F0F54202044}"/>
                </a:ext>
              </a:extLst>
            </p:cNvPr>
            <p:cNvSpPr/>
            <p:nvPr/>
          </p:nvSpPr>
          <p:spPr>
            <a:xfrm>
              <a:off x="3577335" y="1053147"/>
              <a:ext cx="319137" cy="319137"/>
            </a:xfrm>
            <a:prstGeom prst="donut">
              <a:avLst>
                <a:gd name="adj" fmla="val 19304"/>
              </a:avLst>
            </a:prstGeom>
            <a:solidFill>
              <a:srgbClr val="3ECEFE"/>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40" name="Google Shape;338;p1">
            <a:extLst>
              <a:ext uri="{FF2B5EF4-FFF2-40B4-BE49-F238E27FC236}">
                <a16:creationId xmlns:a16="http://schemas.microsoft.com/office/drawing/2014/main" id="{8B7BB362-1136-4871-9F4D-260455F29BD7}"/>
              </a:ext>
            </a:extLst>
          </p:cNvPr>
          <p:cNvGrpSpPr/>
          <p:nvPr/>
        </p:nvGrpSpPr>
        <p:grpSpPr>
          <a:xfrm>
            <a:off x="3763722" y="4092471"/>
            <a:ext cx="239353" cy="239353"/>
            <a:chOff x="3577335" y="1053147"/>
            <a:chExt cx="319137" cy="319137"/>
          </a:xfrm>
        </p:grpSpPr>
        <p:sp>
          <p:nvSpPr>
            <p:cNvPr id="41" name="Google Shape;339;p1">
              <a:extLst>
                <a:ext uri="{FF2B5EF4-FFF2-40B4-BE49-F238E27FC236}">
                  <a16:creationId xmlns:a16="http://schemas.microsoft.com/office/drawing/2014/main" id="{62D44022-1D56-490B-8A0B-15038ED2967A}"/>
                </a:ext>
              </a:extLst>
            </p:cNvPr>
            <p:cNvSpPr/>
            <p:nvPr/>
          </p:nvSpPr>
          <p:spPr>
            <a:xfrm>
              <a:off x="3676269" y="1148406"/>
              <a:ext cx="128620" cy="128620"/>
            </a:xfrm>
            <a:prstGeom prst="ellipse">
              <a:avLst/>
            </a:prstGeom>
            <a:solidFill>
              <a:srgbClr val="D882DD"/>
            </a:solidFill>
            <a:ln w="19050" cap="flat" cmpd="sng">
              <a:solidFill>
                <a:srgbClr val="FBA9EB"/>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42" name="Google Shape;340;p1">
              <a:extLst>
                <a:ext uri="{FF2B5EF4-FFF2-40B4-BE49-F238E27FC236}">
                  <a16:creationId xmlns:a16="http://schemas.microsoft.com/office/drawing/2014/main" id="{F633E5A8-4141-4908-8373-14EF58DB483A}"/>
                </a:ext>
              </a:extLst>
            </p:cNvPr>
            <p:cNvSpPr/>
            <p:nvPr/>
          </p:nvSpPr>
          <p:spPr>
            <a:xfrm>
              <a:off x="3577335" y="1053147"/>
              <a:ext cx="319137" cy="319137"/>
            </a:xfrm>
            <a:prstGeom prst="donut">
              <a:avLst>
                <a:gd name="adj" fmla="val 19304"/>
              </a:avLst>
            </a:prstGeom>
            <a:solidFill>
              <a:srgbClr val="F779D4"/>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43" name="Google Shape;100;p1">
            <a:extLst>
              <a:ext uri="{FF2B5EF4-FFF2-40B4-BE49-F238E27FC236}">
                <a16:creationId xmlns:a16="http://schemas.microsoft.com/office/drawing/2014/main" id="{BDC3FE34-DB68-4DBD-B48B-15AECE486DB1}"/>
              </a:ext>
            </a:extLst>
          </p:cNvPr>
          <p:cNvGrpSpPr/>
          <p:nvPr/>
        </p:nvGrpSpPr>
        <p:grpSpPr>
          <a:xfrm>
            <a:off x="1866558" y="3780269"/>
            <a:ext cx="1154779" cy="1154779"/>
            <a:chOff x="2490070" y="4234808"/>
            <a:chExt cx="1869742" cy="1869742"/>
          </a:xfrm>
        </p:grpSpPr>
        <p:grpSp>
          <p:nvGrpSpPr>
            <p:cNvPr id="44" name="Google Shape;101;p1">
              <a:extLst>
                <a:ext uri="{FF2B5EF4-FFF2-40B4-BE49-F238E27FC236}">
                  <a16:creationId xmlns:a16="http://schemas.microsoft.com/office/drawing/2014/main" id="{98A4EE91-7EDF-4D28-967B-44CEE7A3DE1B}"/>
                </a:ext>
              </a:extLst>
            </p:cNvPr>
            <p:cNvGrpSpPr/>
            <p:nvPr/>
          </p:nvGrpSpPr>
          <p:grpSpPr>
            <a:xfrm>
              <a:off x="2490070" y="4234808"/>
              <a:ext cx="1869742" cy="1869742"/>
              <a:chOff x="1385272" y="2618182"/>
              <a:chExt cx="1869742" cy="1869742"/>
            </a:xfrm>
          </p:grpSpPr>
          <p:grpSp>
            <p:nvGrpSpPr>
              <p:cNvPr id="55" name="Google Shape;102;p1">
                <a:extLst>
                  <a:ext uri="{FF2B5EF4-FFF2-40B4-BE49-F238E27FC236}">
                    <a16:creationId xmlns:a16="http://schemas.microsoft.com/office/drawing/2014/main" id="{F37478A6-F663-41C5-A515-75D110EFCCF9}"/>
                  </a:ext>
                </a:extLst>
              </p:cNvPr>
              <p:cNvGrpSpPr/>
              <p:nvPr/>
            </p:nvGrpSpPr>
            <p:grpSpPr>
              <a:xfrm>
                <a:off x="1385272" y="2618182"/>
                <a:ext cx="1869742" cy="1869742"/>
                <a:chOff x="1105470" y="385244"/>
                <a:chExt cx="1869742" cy="1869742"/>
              </a:xfrm>
            </p:grpSpPr>
            <p:sp>
              <p:nvSpPr>
                <p:cNvPr id="57" name="Google Shape;103;p1">
                  <a:extLst>
                    <a:ext uri="{FF2B5EF4-FFF2-40B4-BE49-F238E27FC236}">
                      <a16:creationId xmlns:a16="http://schemas.microsoft.com/office/drawing/2014/main" id="{F46AE693-BF8F-4081-B196-143B7D60252E}"/>
                    </a:ext>
                  </a:extLst>
                </p:cNvPr>
                <p:cNvSpPr/>
                <p:nvPr/>
              </p:nvSpPr>
              <p:spPr>
                <a:xfrm>
                  <a:off x="1168093" y="447867"/>
                  <a:ext cx="1744496" cy="1744496"/>
                </a:xfrm>
                <a:prstGeom prst="ellipse">
                  <a:avLst/>
                </a:prstGeom>
                <a:solidFill>
                  <a:srgbClr val="F6596E"/>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58" name="Google Shape;104;p1">
                  <a:extLst>
                    <a:ext uri="{FF2B5EF4-FFF2-40B4-BE49-F238E27FC236}">
                      <a16:creationId xmlns:a16="http://schemas.microsoft.com/office/drawing/2014/main" id="{6A20CBDC-7FF7-4E98-8EBD-744A112F8BEF}"/>
                    </a:ext>
                  </a:extLst>
                </p:cNvPr>
                <p:cNvSpPr/>
                <p:nvPr/>
              </p:nvSpPr>
              <p:spPr>
                <a:xfrm>
                  <a:off x="1105470" y="385244"/>
                  <a:ext cx="1869742" cy="1869742"/>
                </a:xfrm>
                <a:prstGeom prst="ellipse">
                  <a:avLst/>
                </a:prstGeom>
                <a:noFill/>
                <a:ln w="19050" cap="flat" cmpd="sng">
                  <a:solidFill>
                    <a:srgbClr val="F6596E"/>
                  </a:solidFill>
                  <a:prstDash val="dash"/>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59" name="Google Shape;105;p1">
                  <a:extLst>
                    <a:ext uri="{FF2B5EF4-FFF2-40B4-BE49-F238E27FC236}">
                      <a16:creationId xmlns:a16="http://schemas.microsoft.com/office/drawing/2014/main" id="{DF34D3E5-05ED-43A9-9CBD-8AE40BEC1C84}"/>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nvGrpSpPr>
                <p:cNvPr id="60" name="Google Shape;106;p1">
                  <a:extLst>
                    <a:ext uri="{FF2B5EF4-FFF2-40B4-BE49-F238E27FC236}">
                      <a16:creationId xmlns:a16="http://schemas.microsoft.com/office/drawing/2014/main" id="{A9E64C37-18DB-42C8-B0D9-29F7FE315D6C}"/>
                    </a:ext>
                  </a:extLst>
                </p:cNvPr>
                <p:cNvGrpSpPr/>
                <p:nvPr/>
              </p:nvGrpSpPr>
              <p:grpSpPr>
                <a:xfrm>
                  <a:off x="1392869" y="677439"/>
                  <a:ext cx="1285351" cy="1285351"/>
                  <a:chOff x="1282890" y="562664"/>
                  <a:chExt cx="1514902" cy="1514902"/>
                </a:xfrm>
              </p:grpSpPr>
              <p:sp>
                <p:nvSpPr>
                  <p:cNvPr id="61" name="Google Shape;107;p1">
                    <a:extLst>
                      <a:ext uri="{FF2B5EF4-FFF2-40B4-BE49-F238E27FC236}">
                        <a16:creationId xmlns:a16="http://schemas.microsoft.com/office/drawing/2014/main" id="{2F4590B3-3A6E-48DA-9C7B-AB236C1841D8}"/>
                      </a:ext>
                    </a:extLst>
                  </p:cNvPr>
                  <p:cNvSpPr/>
                  <p:nvPr/>
                </p:nvSpPr>
                <p:spPr>
                  <a:xfrm>
                    <a:off x="1282890" y="562664"/>
                    <a:ext cx="1514902" cy="1514902"/>
                  </a:xfrm>
                  <a:prstGeom prst="ellipse">
                    <a:avLst/>
                  </a:prstGeom>
                  <a:noFill/>
                  <a:ln w="57150" cap="flat" cmpd="sng">
                    <a:solidFill>
                      <a:srgbClr val="FFA7BC"/>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62" name="Google Shape;108;p1">
                    <a:extLst>
                      <a:ext uri="{FF2B5EF4-FFF2-40B4-BE49-F238E27FC236}">
                        <a16:creationId xmlns:a16="http://schemas.microsoft.com/office/drawing/2014/main" id="{D80CECAD-ABF4-4619-9136-5E550926ACB5}"/>
                      </a:ext>
                    </a:extLst>
                  </p:cNvPr>
                  <p:cNvSpPr/>
                  <p:nvPr/>
                </p:nvSpPr>
                <p:spPr>
                  <a:xfrm>
                    <a:off x="1310269" y="585169"/>
                    <a:ext cx="1469894" cy="1469894"/>
                  </a:xfrm>
                  <a:prstGeom prst="ellipse">
                    <a:avLst/>
                  </a:prstGeom>
                  <a:solidFill>
                    <a:srgbClr val="F2F2F2"/>
                  </a:solidFill>
                  <a:ln w="19050" cap="flat" cmpd="sng">
                    <a:solidFill>
                      <a:srgbClr val="BB4A5D"/>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cxnSp>
            <p:nvCxnSpPr>
              <p:cNvPr id="56" name="Google Shape;109;p1">
                <a:extLst>
                  <a:ext uri="{FF2B5EF4-FFF2-40B4-BE49-F238E27FC236}">
                    <a16:creationId xmlns:a16="http://schemas.microsoft.com/office/drawing/2014/main" id="{AD6BF3F6-5035-4092-9ACC-E502C4E614C9}"/>
                  </a:ext>
                </a:extLst>
              </p:cNvPr>
              <p:cNvCxnSpPr/>
              <p:nvPr/>
            </p:nvCxnSpPr>
            <p:spPr>
              <a:xfrm rot="10800000">
                <a:off x="2001061" y="3790036"/>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45" name="Google Shape;110;p1">
              <a:extLst>
                <a:ext uri="{FF2B5EF4-FFF2-40B4-BE49-F238E27FC236}">
                  <a16:creationId xmlns:a16="http://schemas.microsoft.com/office/drawing/2014/main" id="{9D530413-1BC3-41C4-A577-52F70A901040}"/>
                </a:ext>
              </a:extLst>
            </p:cNvPr>
            <p:cNvPicPr preferRelativeResize="0"/>
            <p:nvPr/>
          </p:nvPicPr>
          <p:blipFill rotWithShape="1">
            <a:blip r:embed="rId3">
              <a:alphaModFix/>
            </a:blip>
            <a:srcRect/>
            <a:stretch/>
          </p:blipFill>
          <p:spPr>
            <a:xfrm>
              <a:off x="3149939" y="4864318"/>
              <a:ext cx="580718" cy="580718"/>
            </a:xfrm>
            <a:prstGeom prst="rect">
              <a:avLst/>
            </a:prstGeom>
            <a:noFill/>
            <a:ln>
              <a:noFill/>
            </a:ln>
          </p:spPr>
        </p:pic>
        <p:sp>
          <p:nvSpPr>
            <p:cNvPr id="46" name="Google Shape;111;p1">
              <a:extLst>
                <a:ext uri="{FF2B5EF4-FFF2-40B4-BE49-F238E27FC236}">
                  <a16:creationId xmlns:a16="http://schemas.microsoft.com/office/drawing/2014/main" id="{C359E768-7472-4B38-A796-B0D2410FB278}"/>
                </a:ext>
              </a:extLst>
            </p:cNvPr>
            <p:cNvSpPr/>
            <p:nvPr/>
          </p:nvSpPr>
          <p:spPr>
            <a:xfrm>
              <a:off x="3489325" y="5067468"/>
              <a:ext cx="63064" cy="65082"/>
            </a:xfrm>
            <a:prstGeom prst="ellipse">
              <a:avLst/>
            </a:prstGeom>
            <a:solidFill>
              <a:srgbClr val="FFA7BC"/>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47" name="Google Shape;112;p1">
              <a:extLst>
                <a:ext uri="{FF2B5EF4-FFF2-40B4-BE49-F238E27FC236}">
                  <a16:creationId xmlns:a16="http://schemas.microsoft.com/office/drawing/2014/main" id="{E2645343-C381-4362-9E5C-C9CA2BDE1DA0}"/>
                </a:ext>
              </a:extLst>
            </p:cNvPr>
            <p:cNvSpPr/>
            <p:nvPr/>
          </p:nvSpPr>
          <p:spPr>
            <a:xfrm>
              <a:off x="3329032" y="5150644"/>
              <a:ext cx="62623" cy="76444"/>
            </a:xfrm>
            <a:prstGeom prst="triangle">
              <a:avLst>
                <a:gd name="adj" fmla="val 50000"/>
              </a:avLst>
            </a:prstGeom>
            <a:solidFill>
              <a:srgbClr val="FFA7BC"/>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cxnSp>
          <p:nvCxnSpPr>
            <p:cNvPr id="48" name="Google Shape;113;p1">
              <a:extLst>
                <a:ext uri="{FF2B5EF4-FFF2-40B4-BE49-F238E27FC236}">
                  <a16:creationId xmlns:a16="http://schemas.microsoft.com/office/drawing/2014/main" id="{167C28E7-ACF0-4536-8D12-046655910D4C}"/>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49" name="Google Shape;114;p1">
              <a:extLst>
                <a:ext uri="{FF2B5EF4-FFF2-40B4-BE49-F238E27FC236}">
                  <a16:creationId xmlns:a16="http://schemas.microsoft.com/office/drawing/2014/main" id="{9814D240-15C3-4331-9099-21ECECB7FE2A}"/>
                </a:ext>
              </a:extLst>
            </p:cNvPr>
            <p:cNvCxnSpPr/>
            <p:nvPr/>
          </p:nvCxnSpPr>
          <p:spPr>
            <a:xfrm rot="10800000">
              <a:off x="3391656" y="5502809"/>
              <a:ext cx="48642" cy="0"/>
            </a:xfrm>
            <a:prstGeom prst="straightConnector1">
              <a:avLst/>
            </a:prstGeom>
            <a:noFill/>
            <a:ln w="19050" cap="flat" cmpd="sng">
              <a:solidFill>
                <a:schemeClr val="dk1"/>
              </a:solidFill>
              <a:prstDash val="solid"/>
              <a:miter lim="800000"/>
              <a:headEnd type="none" w="sm" len="sm"/>
              <a:tailEnd type="none" w="sm" len="sm"/>
            </a:ln>
          </p:spPr>
        </p:cxnSp>
        <p:cxnSp>
          <p:nvCxnSpPr>
            <p:cNvPr id="50" name="Google Shape;115;p1">
              <a:extLst>
                <a:ext uri="{FF2B5EF4-FFF2-40B4-BE49-F238E27FC236}">
                  <a16:creationId xmlns:a16="http://schemas.microsoft.com/office/drawing/2014/main" id="{BF4E0D6B-9604-43E2-AF56-D9C7EDB03E55}"/>
                </a:ext>
              </a:extLst>
            </p:cNvPr>
            <p:cNvCxnSpPr/>
            <p:nvPr/>
          </p:nvCxnSpPr>
          <p:spPr>
            <a:xfrm rot="10800000">
              <a:off x="3105859" y="493407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51" name="Google Shape;116;p1">
              <a:extLst>
                <a:ext uri="{FF2B5EF4-FFF2-40B4-BE49-F238E27FC236}">
                  <a16:creationId xmlns:a16="http://schemas.microsoft.com/office/drawing/2014/main" id="{F5DAEA16-5445-4350-8419-BFDBDBF3E6DA}"/>
                </a:ext>
              </a:extLst>
            </p:cNvPr>
            <p:cNvCxnSpPr/>
            <p:nvPr/>
          </p:nvCxnSpPr>
          <p:spPr>
            <a:xfrm rot="10800000">
              <a:off x="3464230" y="483513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52" name="Google Shape;117;p1">
              <a:extLst>
                <a:ext uri="{FF2B5EF4-FFF2-40B4-BE49-F238E27FC236}">
                  <a16:creationId xmlns:a16="http://schemas.microsoft.com/office/drawing/2014/main" id="{5B9B6156-DE8B-4D9C-A112-A2D37E2BF7A6}"/>
                </a:ext>
              </a:extLst>
            </p:cNvPr>
            <p:cNvCxnSpPr/>
            <p:nvPr/>
          </p:nvCxnSpPr>
          <p:spPr>
            <a:xfrm rot="10800000">
              <a:off x="3642498" y="5406662"/>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53" name="Google Shape;118;p1">
              <a:extLst>
                <a:ext uri="{FF2B5EF4-FFF2-40B4-BE49-F238E27FC236}">
                  <a16:creationId xmlns:a16="http://schemas.microsoft.com/office/drawing/2014/main" id="{7C8CFAD0-BD50-4589-8C16-B7C895D92300}"/>
                </a:ext>
              </a:extLst>
            </p:cNvPr>
            <p:cNvCxnSpPr/>
            <p:nvPr/>
          </p:nvCxnSpPr>
          <p:spPr>
            <a:xfrm>
              <a:off x="3730657" y="5001906"/>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54" name="Google Shape;119;p1">
              <a:extLst>
                <a:ext uri="{FF2B5EF4-FFF2-40B4-BE49-F238E27FC236}">
                  <a16:creationId xmlns:a16="http://schemas.microsoft.com/office/drawing/2014/main" id="{CC51A064-007A-451D-901D-D719C2E11900}"/>
                </a:ext>
              </a:extLst>
            </p:cNvPr>
            <p:cNvCxnSpPr/>
            <p:nvPr/>
          </p:nvCxnSpPr>
          <p:spPr>
            <a:xfrm>
              <a:off x="3846862" y="5001906"/>
              <a:ext cx="43623"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3" name="Google Shape;136;p1">
            <a:extLst>
              <a:ext uri="{FF2B5EF4-FFF2-40B4-BE49-F238E27FC236}">
                <a16:creationId xmlns:a16="http://schemas.microsoft.com/office/drawing/2014/main" id="{61038B9A-7B27-47ED-ADF1-E917D5AA23AC}"/>
              </a:ext>
            </a:extLst>
          </p:cNvPr>
          <p:cNvGrpSpPr/>
          <p:nvPr/>
        </p:nvGrpSpPr>
        <p:grpSpPr>
          <a:xfrm>
            <a:off x="3084969" y="4451481"/>
            <a:ext cx="1154779" cy="1154779"/>
            <a:chOff x="4056142" y="4807254"/>
            <a:chExt cx="1539705" cy="1539705"/>
          </a:xfrm>
        </p:grpSpPr>
        <p:grpSp>
          <p:nvGrpSpPr>
            <p:cNvPr id="64" name="Google Shape;137;p1">
              <a:extLst>
                <a:ext uri="{FF2B5EF4-FFF2-40B4-BE49-F238E27FC236}">
                  <a16:creationId xmlns:a16="http://schemas.microsoft.com/office/drawing/2014/main" id="{3D0266CD-16DF-4A92-AFBF-0DFAA8E25464}"/>
                </a:ext>
              </a:extLst>
            </p:cNvPr>
            <p:cNvGrpSpPr/>
            <p:nvPr/>
          </p:nvGrpSpPr>
          <p:grpSpPr>
            <a:xfrm>
              <a:off x="4056142" y="4807254"/>
              <a:ext cx="1539705" cy="1539705"/>
              <a:chOff x="2490070" y="4234808"/>
              <a:chExt cx="1869742" cy="1869742"/>
            </a:xfrm>
          </p:grpSpPr>
          <p:grpSp>
            <p:nvGrpSpPr>
              <p:cNvPr id="73" name="Google Shape;138;p1">
                <a:extLst>
                  <a:ext uri="{FF2B5EF4-FFF2-40B4-BE49-F238E27FC236}">
                    <a16:creationId xmlns:a16="http://schemas.microsoft.com/office/drawing/2014/main" id="{62F9BEFA-328F-4018-8A22-3E3D48BD92BE}"/>
                  </a:ext>
                </a:extLst>
              </p:cNvPr>
              <p:cNvGrpSpPr/>
              <p:nvPr/>
            </p:nvGrpSpPr>
            <p:grpSpPr>
              <a:xfrm>
                <a:off x="2490070" y="4234808"/>
                <a:ext cx="1869742" cy="1869742"/>
                <a:chOff x="1385272" y="2618182"/>
                <a:chExt cx="1869742" cy="1869742"/>
              </a:xfrm>
            </p:grpSpPr>
            <p:grpSp>
              <p:nvGrpSpPr>
                <p:cNvPr id="75" name="Google Shape;139;p1">
                  <a:extLst>
                    <a:ext uri="{FF2B5EF4-FFF2-40B4-BE49-F238E27FC236}">
                      <a16:creationId xmlns:a16="http://schemas.microsoft.com/office/drawing/2014/main" id="{A2808981-E87F-4B44-B3A4-A3542FE977CF}"/>
                    </a:ext>
                  </a:extLst>
                </p:cNvPr>
                <p:cNvGrpSpPr/>
                <p:nvPr/>
              </p:nvGrpSpPr>
              <p:grpSpPr>
                <a:xfrm>
                  <a:off x="1385272" y="2618182"/>
                  <a:ext cx="1869742" cy="1869742"/>
                  <a:chOff x="1105470" y="385244"/>
                  <a:chExt cx="1869742" cy="1869742"/>
                </a:xfrm>
              </p:grpSpPr>
              <p:sp>
                <p:nvSpPr>
                  <p:cNvPr id="77" name="Google Shape;140;p1">
                    <a:extLst>
                      <a:ext uri="{FF2B5EF4-FFF2-40B4-BE49-F238E27FC236}">
                        <a16:creationId xmlns:a16="http://schemas.microsoft.com/office/drawing/2014/main" id="{8CF1BC45-44A0-44E3-9F97-34156C6C8892}"/>
                      </a:ext>
                    </a:extLst>
                  </p:cNvPr>
                  <p:cNvSpPr/>
                  <p:nvPr/>
                </p:nvSpPr>
                <p:spPr>
                  <a:xfrm>
                    <a:off x="1168093" y="447867"/>
                    <a:ext cx="1744496" cy="1744496"/>
                  </a:xfrm>
                  <a:prstGeom prst="ellipse">
                    <a:avLst/>
                  </a:prstGeom>
                  <a:solidFill>
                    <a:srgbClr val="FD7CD9"/>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8" name="Google Shape;141;p1">
                    <a:extLst>
                      <a:ext uri="{FF2B5EF4-FFF2-40B4-BE49-F238E27FC236}">
                        <a16:creationId xmlns:a16="http://schemas.microsoft.com/office/drawing/2014/main" id="{09743324-12F8-4EA7-B637-23AFA474794D}"/>
                      </a:ext>
                    </a:extLst>
                  </p:cNvPr>
                  <p:cNvSpPr/>
                  <p:nvPr/>
                </p:nvSpPr>
                <p:spPr>
                  <a:xfrm>
                    <a:off x="1105470" y="385244"/>
                    <a:ext cx="1869742" cy="1869742"/>
                  </a:xfrm>
                  <a:prstGeom prst="ellipse">
                    <a:avLst/>
                  </a:prstGeom>
                  <a:noFill/>
                  <a:ln w="19050" cap="flat" cmpd="sng">
                    <a:solidFill>
                      <a:srgbClr val="FD7CD9"/>
                    </a:solidFill>
                    <a:prstDash val="dash"/>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9" name="Google Shape;142;p1">
                    <a:extLst>
                      <a:ext uri="{FF2B5EF4-FFF2-40B4-BE49-F238E27FC236}">
                        <a16:creationId xmlns:a16="http://schemas.microsoft.com/office/drawing/2014/main" id="{B9D02209-A619-41A4-AF19-EDA0FD97BF83}"/>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nvGrpSpPr>
                  <p:cNvPr id="80" name="Google Shape;143;p1">
                    <a:extLst>
                      <a:ext uri="{FF2B5EF4-FFF2-40B4-BE49-F238E27FC236}">
                        <a16:creationId xmlns:a16="http://schemas.microsoft.com/office/drawing/2014/main" id="{BADAD61E-B0BF-4F2B-A115-89BCC4A8B995}"/>
                      </a:ext>
                    </a:extLst>
                  </p:cNvPr>
                  <p:cNvGrpSpPr/>
                  <p:nvPr/>
                </p:nvGrpSpPr>
                <p:grpSpPr>
                  <a:xfrm>
                    <a:off x="1392869" y="677439"/>
                    <a:ext cx="1285351" cy="1285351"/>
                    <a:chOff x="1282890" y="562664"/>
                    <a:chExt cx="1514902" cy="1514902"/>
                  </a:xfrm>
                </p:grpSpPr>
                <p:sp>
                  <p:nvSpPr>
                    <p:cNvPr id="81" name="Google Shape;144;p1">
                      <a:extLst>
                        <a:ext uri="{FF2B5EF4-FFF2-40B4-BE49-F238E27FC236}">
                          <a16:creationId xmlns:a16="http://schemas.microsoft.com/office/drawing/2014/main" id="{7F28D2EE-6D8F-4FF6-AEA0-64AED3285DE4}"/>
                        </a:ext>
                      </a:extLst>
                    </p:cNvPr>
                    <p:cNvSpPr/>
                    <p:nvPr/>
                  </p:nvSpPr>
                  <p:spPr>
                    <a:xfrm>
                      <a:off x="1282890" y="562664"/>
                      <a:ext cx="1514902" cy="1514902"/>
                    </a:xfrm>
                    <a:prstGeom prst="ellipse">
                      <a:avLst/>
                    </a:prstGeom>
                    <a:noFill/>
                    <a:ln w="57150" cap="flat" cmpd="sng">
                      <a:solidFill>
                        <a:srgbClr val="FBA9EB"/>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2" name="Google Shape;145;p1">
                      <a:extLst>
                        <a:ext uri="{FF2B5EF4-FFF2-40B4-BE49-F238E27FC236}">
                          <a16:creationId xmlns:a16="http://schemas.microsoft.com/office/drawing/2014/main" id="{929C0DA2-2F85-4B6A-8525-0114DD29BD8A}"/>
                        </a:ext>
                      </a:extLst>
                    </p:cNvPr>
                    <p:cNvSpPr/>
                    <p:nvPr/>
                  </p:nvSpPr>
                  <p:spPr>
                    <a:xfrm>
                      <a:off x="1310269" y="585169"/>
                      <a:ext cx="1469894" cy="1469894"/>
                    </a:xfrm>
                    <a:prstGeom prst="ellipse">
                      <a:avLst/>
                    </a:prstGeom>
                    <a:solidFill>
                      <a:srgbClr val="F2F2F2"/>
                    </a:solidFill>
                    <a:ln w="19050" cap="flat" cmpd="sng">
                      <a:solidFill>
                        <a:srgbClr val="D882DD"/>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cxnSp>
              <p:nvCxnSpPr>
                <p:cNvPr id="76" name="Google Shape;146;p1">
                  <a:extLst>
                    <a:ext uri="{FF2B5EF4-FFF2-40B4-BE49-F238E27FC236}">
                      <a16:creationId xmlns:a16="http://schemas.microsoft.com/office/drawing/2014/main" id="{7321FCB6-1172-40C4-9817-12169EE811C7}"/>
                    </a:ext>
                  </a:extLst>
                </p:cNvPr>
                <p:cNvCxnSpPr/>
                <p:nvPr/>
              </p:nvCxnSpPr>
              <p:spPr>
                <a:xfrm rot="10800000">
                  <a:off x="2197695" y="3850066"/>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74" name="Google Shape;147;p1">
                <a:extLst>
                  <a:ext uri="{FF2B5EF4-FFF2-40B4-BE49-F238E27FC236}">
                    <a16:creationId xmlns:a16="http://schemas.microsoft.com/office/drawing/2014/main" id="{CDAD2379-7A79-4735-A712-A456C948A808}"/>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5" name="Google Shape;148;p1">
              <a:extLst>
                <a:ext uri="{FF2B5EF4-FFF2-40B4-BE49-F238E27FC236}">
                  <a16:creationId xmlns:a16="http://schemas.microsoft.com/office/drawing/2014/main" id="{1EF86182-41BC-4389-B23D-E2CBD045061E}"/>
                </a:ext>
              </a:extLst>
            </p:cNvPr>
            <p:cNvGrpSpPr/>
            <p:nvPr/>
          </p:nvGrpSpPr>
          <p:grpSpPr>
            <a:xfrm>
              <a:off x="4526680" y="5256636"/>
              <a:ext cx="575740" cy="565056"/>
              <a:chOff x="4526680" y="5256636"/>
              <a:chExt cx="575740" cy="565056"/>
            </a:xfrm>
          </p:grpSpPr>
          <p:pic>
            <p:nvPicPr>
              <p:cNvPr id="66" name="Google Shape;149;p1">
                <a:extLst>
                  <a:ext uri="{FF2B5EF4-FFF2-40B4-BE49-F238E27FC236}">
                    <a16:creationId xmlns:a16="http://schemas.microsoft.com/office/drawing/2014/main" id="{85FBD7D7-2A5A-4304-875F-30DB13C748C3}"/>
                  </a:ext>
                </a:extLst>
              </p:cNvPr>
              <p:cNvPicPr preferRelativeResize="0"/>
              <p:nvPr/>
            </p:nvPicPr>
            <p:blipFill rotWithShape="1">
              <a:blip r:embed="rId4">
                <a:alphaModFix/>
              </a:blip>
              <a:srcRect/>
              <a:stretch/>
            </p:blipFill>
            <p:spPr>
              <a:xfrm>
                <a:off x="4562979" y="5256636"/>
                <a:ext cx="539441" cy="539441"/>
              </a:xfrm>
              <a:prstGeom prst="rect">
                <a:avLst/>
              </a:prstGeom>
              <a:noFill/>
              <a:ln>
                <a:noFill/>
              </a:ln>
            </p:spPr>
          </p:pic>
          <p:cxnSp>
            <p:nvCxnSpPr>
              <p:cNvPr id="67" name="Google Shape;150;p1">
                <a:extLst>
                  <a:ext uri="{FF2B5EF4-FFF2-40B4-BE49-F238E27FC236}">
                    <a16:creationId xmlns:a16="http://schemas.microsoft.com/office/drawing/2014/main" id="{68AF04B9-B3FA-44E1-8305-2A067F3FDF9B}"/>
                  </a:ext>
                </a:extLst>
              </p:cNvPr>
              <p:cNvCxnSpPr/>
              <p:nvPr/>
            </p:nvCxnSpPr>
            <p:spPr>
              <a:xfrm rot="10800000">
                <a:off x="4526680" y="5821692"/>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68" name="Google Shape;151;p1">
                <a:extLst>
                  <a:ext uri="{FF2B5EF4-FFF2-40B4-BE49-F238E27FC236}">
                    <a16:creationId xmlns:a16="http://schemas.microsoft.com/office/drawing/2014/main" id="{D19498FE-20C5-40CF-BBAD-AF43DBE1C20E}"/>
                  </a:ext>
                </a:extLst>
              </p:cNvPr>
              <p:cNvCxnSpPr/>
              <p:nvPr/>
            </p:nvCxnSpPr>
            <p:spPr>
              <a:xfrm rot="10800000">
                <a:off x="4599278" y="5492937"/>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69" name="Google Shape;152;p1">
                <a:extLst>
                  <a:ext uri="{FF2B5EF4-FFF2-40B4-BE49-F238E27FC236}">
                    <a16:creationId xmlns:a16="http://schemas.microsoft.com/office/drawing/2014/main" id="{C8D1CCD1-EAF0-4C67-9CDD-E0AF2F5DCBF9}"/>
                  </a:ext>
                </a:extLst>
              </p:cNvPr>
              <p:cNvCxnSpPr/>
              <p:nvPr/>
            </p:nvCxnSpPr>
            <p:spPr>
              <a:xfrm rot="10800000">
                <a:off x="4562979" y="5346524"/>
                <a:ext cx="120086" cy="0"/>
              </a:xfrm>
              <a:prstGeom prst="straightConnector1">
                <a:avLst/>
              </a:prstGeom>
              <a:noFill/>
              <a:ln w="19050" cap="flat" cmpd="sng">
                <a:solidFill>
                  <a:schemeClr val="dk1"/>
                </a:solidFill>
                <a:prstDash val="solid"/>
                <a:miter lim="800000"/>
                <a:headEnd type="none" w="sm" len="sm"/>
                <a:tailEnd type="none" w="sm" len="sm"/>
              </a:ln>
            </p:spPr>
          </p:cxnSp>
          <p:cxnSp>
            <p:nvCxnSpPr>
              <p:cNvPr id="70" name="Google Shape;153;p1">
                <a:extLst>
                  <a:ext uri="{FF2B5EF4-FFF2-40B4-BE49-F238E27FC236}">
                    <a16:creationId xmlns:a16="http://schemas.microsoft.com/office/drawing/2014/main" id="{A777DA31-1251-41F3-A163-1E19A8727695}"/>
                  </a:ext>
                </a:extLst>
              </p:cNvPr>
              <p:cNvCxnSpPr/>
              <p:nvPr/>
            </p:nvCxnSpPr>
            <p:spPr>
              <a:xfrm rot="10800000">
                <a:off x="4832699" y="5704217"/>
                <a:ext cx="72598" cy="0"/>
              </a:xfrm>
              <a:prstGeom prst="straightConnector1">
                <a:avLst/>
              </a:prstGeom>
              <a:noFill/>
              <a:ln w="19050" cap="flat" cmpd="sng">
                <a:solidFill>
                  <a:schemeClr val="dk1"/>
                </a:solidFill>
                <a:prstDash val="solid"/>
                <a:miter lim="800000"/>
                <a:headEnd type="none" w="sm" len="sm"/>
                <a:tailEnd type="none" w="sm" len="sm"/>
              </a:ln>
            </p:spPr>
          </p:cxnSp>
          <p:sp>
            <p:nvSpPr>
              <p:cNvPr id="71" name="Google Shape;154;p1">
                <a:extLst>
                  <a:ext uri="{FF2B5EF4-FFF2-40B4-BE49-F238E27FC236}">
                    <a16:creationId xmlns:a16="http://schemas.microsoft.com/office/drawing/2014/main" id="{7C9E1A99-DECF-4DD1-8221-0EAA568F673B}"/>
                  </a:ext>
                </a:extLst>
              </p:cNvPr>
              <p:cNvSpPr/>
              <p:nvPr/>
            </p:nvSpPr>
            <p:spPr>
              <a:xfrm>
                <a:off x="4811085" y="5370289"/>
                <a:ext cx="163439" cy="163439"/>
              </a:xfrm>
              <a:prstGeom prst="ellipse">
                <a:avLst/>
              </a:prstGeom>
              <a:solidFill>
                <a:srgbClr val="FBA9EB"/>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2" name="Google Shape;155;p1">
                <a:extLst>
                  <a:ext uri="{FF2B5EF4-FFF2-40B4-BE49-F238E27FC236}">
                    <a16:creationId xmlns:a16="http://schemas.microsoft.com/office/drawing/2014/main" id="{AAF1864E-58F1-4232-B53E-AC4152FA3C7C}"/>
                  </a:ext>
                </a:extLst>
              </p:cNvPr>
              <p:cNvSpPr/>
              <p:nvPr/>
            </p:nvSpPr>
            <p:spPr>
              <a:xfrm>
                <a:off x="4763107" y="5309252"/>
                <a:ext cx="294158" cy="285511"/>
              </a:xfrm>
              <a:prstGeom prst="ellipse">
                <a:avLst/>
              </a:prstGeom>
              <a:noFill/>
              <a:ln w="12700" cap="flat" cmpd="sng">
                <a:solidFill>
                  <a:srgbClr val="FBA9EB"/>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grpSp>
        <p:nvGrpSpPr>
          <p:cNvPr id="83" name="Google Shape;160;p1">
            <a:extLst>
              <a:ext uri="{FF2B5EF4-FFF2-40B4-BE49-F238E27FC236}">
                <a16:creationId xmlns:a16="http://schemas.microsoft.com/office/drawing/2014/main" id="{4B12D3A0-779D-4A95-A511-2D914845852B}"/>
              </a:ext>
            </a:extLst>
          </p:cNvPr>
          <p:cNvGrpSpPr/>
          <p:nvPr/>
        </p:nvGrpSpPr>
        <p:grpSpPr>
          <a:xfrm>
            <a:off x="4535384" y="4451481"/>
            <a:ext cx="1154779" cy="1154779"/>
            <a:chOff x="5990028" y="4807254"/>
            <a:chExt cx="1539705" cy="1539705"/>
          </a:xfrm>
        </p:grpSpPr>
        <p:grpSp>
          <p:nvGrpSpPr>
            <p:cNvPr id="84" name="Google Shape;161;p1">
              <a:extLst>
                <a:ext uri="{FF2B5EF4-FFF2-40B4-BE49-F238E27FC236}">
                  <a16:creationId xmlns:a16="http://schemas.microsoft.com/office/drawing/2014/main" id="{DC834848-80F5-49CB-BF3A-19E4AB53FFB3}"/>
                </a:ext>
              </a:extLst>
            </p:cNvPr>
            <p:cNvGrpSpPr/>
            <p:nvPr/>
          </p:nvGrpSpPr>
          <p:grpSpPr>
            <a:xfrm>
              <a:off x="5990028" y="4807254"/>
              <a:ext cx="1539705" cy="1539705"/>
              <a:chOff x="2490070" y="4234808"/>
              <a:chExt cx="1869742" cy="1869742"/>
            </a:xfrm>
          </p:grpSpPr>
          <p:grpSp>
            <p:nvGrpSpPr>
              <p:cNvPr id="92" name="Google Shape;162;p1">
                <a:extLst>
                  <a:ext uri="{FF2B5EF4-FFF2-40B4-BE49-F238E27FC236}">
                    <a16:creationId xmlns:a16="http://schemas.microsoft.com/office/drawing/2014/main" id="{D401105F-406B-4A13-9169-86FEF6E39DD0}"/>
                  </a:ext>
                </a:extLst>
              </p:cNvPr>
              <p:cNvGrpSpPr/>
              <p:nvPr/>
            </p:nvGrpSpPr>
            <p:grpSpPr>
              <a:xfrm>
                <a:off x="2490070" y="4234808"/>
                <a:ext cx="1869742" cy="1869742"/>
                <a:chOff x="1385272" y="2618182"/>
                <a:chExt cx="1869742" cy="1869742"/>
              </a:xfrm>
            </p:grpSpPr>
            <p:grpSp>
              <p:nvGrpSpPr>
                <p:cNvPr id="95" name="Google Shape;163;p1">
                  <a:extLst>
                    <a:ext uri="{FF2B5EF4-FFF2-40B4-BE49-F238E27FC236}">
                      <a16:creationId xmlns:a16="http://schemas.microsoft.com/office/drawing/2014/main" id="{7E3FCBF9-EFBF-4EB2-84D4-81B2A10569C7}"/>
                    </a:ext>
                  </a:extLst>
                </p:cNvPr>
                <p:cNvGrpSpPr/>
                <p:nvPr/>
              </p:nvGrpSpPr>
              <p:grpSpPr>
                <a:xfrm>
                  <a:off x="1385272" y="2618182"/>
                  <a:ext cx="1869742" cy="1869742"/>
                  <a:chOff x="1105470" y="385244"/>
                  <a:chExt cx="1869742" cy="1869742"/>
                </a:xfrm>
              </p:grpSpPr>
              <p:sp>
                <p:nvSpPr>
                  <p:cNvPr id="97" name="Google Shape;164;p1">
                    <a:extLst>
                      <a:ext uri="{FF2B5EF4-FFF2-40B4-BE49-F238E27FC236}">
                        <a16:creationId xmlns:a16="http://schemas.microsoft.com/office/drawing/2014/main" id="{1130F47A-A196-43F2-A413-BA50998B0C63}"/>
                      </a:ext>
                    </a:extLst>
                  </p:cNvPr>
                  <p:cNvSpPr/>
                  <p:nvPr/>
                </p:nvSpPr>
                <p:spPr>
                  <a:xfrm>
                    <a:off x="1168093" y="447867"/>
                    <a:ext cx="1744496" cy="1744496"/>
                  </a:xfrm>
                  <a:prstGeom prst="ellipse">
                    <a:avLst/>
                  </a:prstGeom>
                  <a:solidFill>
                    <a:srgbClr val="3ECEFE"/>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98" name="Google Shape;165;p1">
                    <a:extLst>
                      <a:ext uri="{FF2B5EF4-FFF2-40B4-BE49-F238E27FC236}">
                        <a16:creationId xmlns:a16="http://schemas.microsoft.com/office/drawing/2014/main" id="{0CCB3549-652B-40E9-AE1E-0D219571F92D}"/>
                      </a:ext>
                    </a:extLst>
                  </p:cNvPr>
                  <p:cNvSpPr/>
                  <p:nvPr/>
                </p:nvSpPr>
                <p:spPr>
                  <a:xfrm>
                    <a:off x="1105470" y="385244"/>
                    <a:ext cx="1869742" cy="1869742"/>
                  </a:xfrm>
                  <a:prstGeom prst="ellipse">
                    <a:avLst/>
                  </a:prstGeom>
                  <a:noFill/>
                  <a:ln w="19050" cap="flat" cmpd="sng">
                    <a:solidFill>
                      <a:srgbClr val="3ECEFE"/>
                    </a:solidFill>
                    <a:prstDash val="dash"/>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99" name="Google Shape;166;p1">
                    <a:extLst>
                      <a:ext uri="{FF2B5EF4-FFF2-40B4-BE49-F238E27FC236}">
                        <a16:creationId xmlns:a16="http://schemas.microsoft.com/office/drawing/2014/main" id="{7D40A8EF-35D3-4038-90F7-4D9B787E5323}"/>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nvGrpSpPr>
                  <p:cNvPr id="100" name="Google Shape;167;p1">
                    <a:extLst>
                      <a:ext uri="{FF2B5EF4-FFF2-40B4-BE49-F238E27FC236}">
                        <a16:creationId xmlns:a16="http://schemas.microsoft.com/office/drawing/2014/main" id="{97D3455D-B9E2-410F-8238-2B3C42B6080E}"/>
                      </a:ext>
                    </a:extLst>
                  </p:cNvPr>
                  <p:cNvGrpSpPr/>
                  <p:nvPr/>
                </p:nvGrpSpPr>
                <p:grpSpPr>
                  <a:xfrm>
                    <a:off x="1392869" y="677439"/>
                    <a:ext cx="1285351" cy="1285351"/>
                    <a:chOff x="1282890" y="562664"/>
                    <a:chExt cx="1514902" cy="1514902"/>
                  </a:xfrm>
                </p:grpSpPr>
                <p:sp>
                  <p:nvSpPr>
                    <p:cNvPr id="101" name="Google Shape;168;p1">
                      <a:extLst>
                        <a:ext uri="{FF2B5EF4-FFF2-40B4-BE49-F238E27FC236}">
                          <a16:creationId xmlns:a16="http://schemas.microsoft.com/office/drawing/2014/main" id="{8BCFE175-8BED-4D6F-95EA-55787CD3E84A}"/>
                        </a:ext>
                      </a:extLst>
                    </p:cNvPr>
                    <p:cNvSpPr/>
                    <p:nvPr/>
                  </p:nvSpPr>
                  <p:spPr>
                    <a:xfrm>
                      <a:off x="1282890" y="562664"/>
                      <a:ext cx="1514902" cy="1514902"/>
                    </a:xfrm>
                    <a:prstGeom prst="ellipse">
                      <a:avLst/>
                    </a:prstGeom>
                    <a:noFill/>
                    <a:ln w="57150" cap="flat" cmpd="sng">
                      <a:solidFill>
                        <a:srgbClr val="83E2FA"/>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02" name="Google Shape;169;p1">
                      <a:extLst>
                        <a:ext uri="{FF2B5EF4-FFF2-40B4-BE49-F238E27FC236}">
                          <a16:creationId xmlns:a16="http://schemas.microsoft.com/office/drawing/2014/main" id="{BDF6F543-D1EE-4353-A1F5-7BCD91C64370}"/>
                        </a:ext>
                      </a:extLst>
                    </p:cNvPr>
                    <p:cNvSpPr/>
                    <p:nvPr/>
                  </p:nvSpPr>
                  <p:spPr>
                    <a:xfrm>
                      <a:off x="1310269" y="585169"/>
                      <a:ext cx="1469894" cy="1469894"/>
                    </a:xfrm>
                    <a:prstGeom prst="ellipse">
                      <a:avLst/>
                    </a:prstGeom>
                    <a:solidFill>
                      <a:srgbClr val="F2F2F2"/>
                    </a:solidFill>
                    <a:ln w="19050" cap="flat" cmpd="sng">
                      <a:solidFill>
                        <a:srgbClr val="42BDE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cxnSp>
              <p:nvCxnSpPr>
                <p:cNvPr id="96" name="Google Shape;170;p1">
                  <a:extLst>
                    <a:ext uri="{FF2B5EF4-FFF2-40B4-BE49-F238E27FC236}">
                      <a16:creationId xmlns:a16="http://schemas.microsoft.com/office/drawing/2014/main" id="{A0D80C73-3853-4BED-B929-670DC145438F}"/>
                    </a:ext>
                  </a:extLst>
                </p:cNvPr>
                <p:cNvCxnSpPr/>
                <p:nvPr/>
              </p:nvCxnSpPr>
              <p:spPr>
                <a:xfrm rot="10800000">
                  <a:off x="2001061" y="3790036"/>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93" name="Google Shape;171;p1">
                <a:extLst>
                  <a:ext uri="{FF2B5EF4-FFF2-40B4-BE49-F238E27FC236}">
                    <a16:creationId xmlns:a16="http://schemas.microsoft.com/office/drawing/2014/main" id="{97F1C74C-F241-4067-98A7-C9EE3AEBC67D}"/>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94" name="Google Shape;172;p1">
                <a:extLst>
                  <a:ext uri="{FF2B5EF4-FFF2-40B4-BE49-F238E27FC236}">
                    <a16:creationId xmlns:a16="http://schemas.microsoft.com/office/drawing/2014/main" id="{678B3780-5867-472D-A080-106A97457A09}"/>
                  </a:ext>
                </a:extLst>
              </p:cNvPr>
              <p:cNvCxnSpPr/>
              <p:nvPr/>
            </p:nvCxnSpPr>
            <p:spPr>
              <a:xfrm rot="10800000">
                <a:off x="3040895" y="4934077"/>
                <a:ext cx="153124" cy="0"/>
              </a:xfrm>
              <a:prstGeom prst="straightConnector1">
                <a:avLst/>
              </a:prstGeom>
              <a:noFill/>
              <a:ln w="19050" cap="flat" cmpd="sng">
                <a:solidFill>
                  <a:schemeClr val="dk1"/>
                </a:solidFill>
                <a:prstDash val="solid"/>
                <a:miter lim="800000"/>
                <a:headEnd type="none" w="sm" len="sm"/>
                <a:tailEnd type="none" w="sm" len="sm"/>
              </a:ln>
            </p:spPr>
          </p:cxnSp>
        </p:grpSp>
        <p:pic>
          <p:nvPicPr>
            <p:cNvPr id="85" name="Google Shape;173;p1">
              <a:extLst>
                <a:ext uri="{FF2B5EF4-FFF2-40B4-BE49-F238E27FC236}">
                  <a16:creationId xmlns:a16="http://schemas.microsoft.com/office/drawing/2014/main" id="{D09EEE78-AD5D-4649-8527-E0F9A3524198}"/>
                </a:ext>
              </a:extLst>
            </p:cNvPr>
            <p:cNvPicPr preferRelativeResize="0"/>
            <p:nvPr/>
          </p:nvPicPr>
          <p:blipFill rotWithShape="1">
            <a:blip r:embed="rId5">
              <a:alphaModFix/>
            </a:blip>
            <a:srcRect/>
            <a:stretch/>
          </p:blipFill>
          <p:spPr>
            <a:xfrm>
              <a:off x="6539746" y="5317997"/>
              <a:ext cx="537490" cy="537490"/>
            </a:xfrm>
            <a:prstGeom prst="rect">
              <a:avLst/>
            </a:prstGeom>
            <a:noFill/>
            <a:ln>
              <a:noFill/>
            </a:ln>
          </p:spPr>
        </p:pic>
        <p:sp>
          <p:nvSpPr>
            <p:cNvPr id="86" name="Google Shape;174;p1">
              <a:extLst>
                <a:ext uri="{FF2B5EF4-FFF2-40B4-BE49-F238E27FC236}">
                  <a16:creationId xmlns:a16="http://schemas.microsoft.com/office/drawing/2014/main" id="{DBB5071E-E0D2-45DA-9555-9F72984452B7}"/>
                </a:ext>
              </a:extLst>
            </p:cNvPr>
            <p:cNvSpPr/>
            <p:nvPr/>
          </p:nvSpPr>
          <p:spPr>
            <a:xfrm>
              <a:off x="6719764" y="5370289"/>
              <a:ext cx="302648" cy="206817"/>
            </a:xfrm>
            <a:prstGeom prst="rect">
              <a:avLst/>
            </a:prstGeom>
            <a:noFill/>
            <a:ln w="19050" cap="flat" cmpd="sng">
              <a:solidFill>
                <a:srgbClr val="83E2FA"/>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7" name="Google Shape;175;p1">
              <a:extLst>
                <a:ext uri="{FF2B5EF4-FFF2-40B4-BE49-F238E27FC236}">
                  <a16:creationId xmlns:a16="http://schemas.microsoft.com/office/drawing/2014/main" id="{21A38453-9E2B-4BA8-B600-B048795D05C9}"/>
                </a:ext>
              </a:extLst>
            </p:cNvPr>
            <p:cNvSpPr/>
            <p:nvPr/>
          </p:nvSpPr>
          <p:spPr>
            <a:xfrm>
              <a:off x="6603192" y="5524137"/>
              <a:ext cx="64310" cy="146413"/>
            </a:xfrm>
            <a:prstGeom prst="rect">
              <a:avLst/>
            </a:prstGeom>
            <a:solidFill>
              <a:srgbClr val="83E2FA"/>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cxnSp>
          <p:nvCxnSpPr>
            <p:cNvPr id="88" name="Google Shape;176;p1">
              <a:extLst>
                <a:ext uri="{FF2B5EF4-FFF2-40B4-BE49-F238E27FC236}">
                  <a16:creationId xmlns:a16="http://schemas.microsoft.com/office/drawing/2014/main" id="{FD1B3962-9B3C-4875-8CA8-DEB49CFF356E}"/>
                </a:ext>
              </a:extLst>
            </p:cNvPr>
            <p:cNvCxnSpPr/>
            <p:nvPr/>
          </p:nvCxnSpPr>
          <p:spPr>
            <a:xfrm rot="10800000">
              <a:off x="6762761" y="525810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89" name="Google Shape;177;p1">
              <a:extLst>
                <a:ext uri="{FF2B5EF4-FFF2-40B4-BE49-F238E27FC236}">
                  <a16:creationId xmlns:a16="http://schemas.microsoft.com/office/drawing/2014/main" id="{4AAF8915-A840-4FD9-92BD-71E753C2A879}"/>
                </a:ext>
              </a:extLst>
            </p:cNvPr>
            <p:cNvCxnSpPr/>
            <p:nvPr/>
          </p:nvCxnSpPr>
          <p:spPr>
            <a:xfrm rot="10800000">
              <a:off x="7039147" y="5707695"/>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90" name="Google Shape;178;p1">
              <a:extLst>
                <a:ext uri="{FF2B5EF4-FFF2-40B4-BE49-F238E27FC236}">
                  <a16:creationId xmlns:a16="http://schemas.microsoft.com/office/drawing/2014/main" id="{27D8AEA9-ABAD-4B84-A529-CC7261B8F916}"/>
                </a:ext>
              </a:extLst>
            </p:cNvPr>
            <p:cNvCxnSpPr/>
            <p:nvPr/>
          </p:nvCxnSpPr>
          <p:spPr>
            <a:xfrm rot="10800000">
              <a:off x="6762761" y="5798297"/>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91" name="Google Shape;179;p1">
              <a:extLst>
                <a:ext uri="{FF2B5EF4-FFF2-40B4-BE49-F238E27FC236}">
                  <a16:creationId xmlns:a16="http://schemas.microsoft.com/office/drawing/2014/main" id="{477A496F-9C3C-4B63-8DFE-7723403BBA1E}"/>
                </a:ext>
              </a:extLst>
            </p:cNvPr>
            <p:cNvCxnSpPr/>
            <p:nvPr/>
          </p:nvCxnSpPr>
          <p:spPr>
            <a:xfrm rot="10800000">
              <a:off x="7090374" y="5452009"/>
              <a:ext cx="3491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103" name="Google Shape;184;p1">
            <a:extLst>
              <a:ext uri="{FF2B5EF4-FFF2-40B4-BE49-F238E27FC236}">
                <a16:creationId xmlns:a16="http://schemas.microsoft.com/office/drawing/2014/main" id="{E5F37E8A-85D5-453B-B7B8-4F79641826BE}"/>
              </a:ext>
            </a:extLst>
          </p:cNvPr>
          <p:cNvGrpSpPr/>
          <p:nvPr/>
        </p:nvGrpSpPr>
        <p:grpSpPr>
          <a:xfrm>
            <a:off x="5781387" y="3737239"/>
            <a:ext cx="1154779" cy="1154779"/>
            <a:chOff x="7651365" y="3854931"/>
            <a:chExt cx="1539705" cy="1539705"/>
          </a:xfrm>
        </p:grpSpPr>
        <p:grpSp>
          <p:nvGrpSpPr>
            <p:cNvPr id="104" name="Google Shape;185;p1">
              <a:extLst>
                <a:ext uri="{FF2B5EF4-FFF2-40B4-BE49-F238E27FC236}">
                  <a16:creationId xmlns:a16="http://schemas.microsoft.com/office/drawing/2014/main" id="{D41DA8A6-DA5F-4DA9-84B5-C4EC4CF4D18D}"/>
                </a:ext>
              </a:extLst>
            </p:cNvPr>
            <p:cNvGrpSpPr/>
            <p:nvPr/>
          </p:nvGrpSpPr>
          <p:grpSpPr>
            <a:xfrm>
              <a:off x="7651365" y="3854931"/>
              <a:ext cx="1539705" cy="1539705"/>
              <a:chOff x="7651365" y="3854931"/>
              <a:chExt cx="1539705" cy="1539705"/>
            </a:xfrm>
          </p:grpSpPr>
          <p:grpSp>
            <p:nvGrpSpPr>
              <p:cNvPr id="107" name="Google Shape;186;p1">
                <a:extLst>
                  <a:ext uri="{FF2B5EF4-FFF2-40B4-BE49-F238E27FC236}">
                    <a16:creationId xmlns:a16="http://schemas.microsoft.com/office/drawing/2014/main" id="{4FFAA2A0-B730-4A94-9773-056A41C3756B}"/>
                  </a:ext>
                </a:extLst>
              </p:cNvPr>
              <p:cNvGrpSpPr/>
              <p:nvPr/>
            </p:nvGrpSpPr>
            <p:grpSpPr>
              <a:xfrm>
                <a:off x="7651365" y="3854931"/>
                <a:ext cx="1539705" cy="1539705"/>
                <a:chOff x="1385272" y="2618182"/>
                <a:chExt cx="1869742" cy="1869742"/>
              </a:xfrm>
            </p:grpSpPr>
            <p:grpSp>
              <p:nvGrpSpPr>
                <p:cNvPr id="116" name="Google Shape;187;p1">
                  <a:extLst>
                    <a:ext uri="{FF2B5EF4-FFF2-40B4-BE49-F238E27FC236}">
                      <a16:creationId xmlns:a16="http://schemas.microsoft.com/office/drawing/2014/main" id="{B0B2246C-01F8-487C-BAC9-B3937EF72AF2}"/>
                    </a:ext>
                  </a:extLst>
                </p:cNvPr>
                <p:cNvGrpSpPr/>
                <p:nvPr/>
              </p:nvGrpSpPr>
              <p:grpSpPr>
                <a:xfrm>
                  <a:off x="1385272" y="2618182"/>
                  <a:ext cx="1869742" cy="1869742"/>
                  <a:chOff x="1105470" y="385244"/>
                  <a:chExt cx="1869742" cy="1869742"/>
                </a:xfrm>
              </p:grpSpPr>
              <p:sp>
                <p:nvSpPr>
                  <p:cNvPr id="118" name="Google Shape;188;p1">
                    <a:extLst>
                      <a:ext uri="{FF2B5EF4-FFF2-40B4-BE49-F238E27FC236}">
                        <a16:creationId xmlns:a16="http://schemas.microsoft.com/office/drawing/2014/main" id="{A19CE605-8F87-4B2A-9882-A803F0C6C544}"/>
                      </a:ext>
                    </a:extLst>
                  </p:cNvPr>
                  <p:cNvSpPr/>
                  <p:nvPr/>
                </p:nvSpPr>
                <p:spPr>
                  <a:xfrm>
                    <a:off x="1168093" y="447867"/>
                    <a:ext cx="1744496" cy="1744496"/>
                  </a:xfrm>
                  <a:prstGeom prst="ellipse">
                    <a:avLst/>
                  </a:prstGeom>
                  <a:solidFill>
                    <a:srgbClr val="A179B7"/>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19" name="Google Shape;189;p1">
                    <a:extLst>
                      <a:ext uri="{FF2B5EF4-FFF2-40B4-BE49-F238E27FC236}">
                        <a16:creationId xmlns:a16="http://schemas.microsoft.com/office/drawing/2014/main" id="{4EB8B899-324B-40C0-BBE5-EC82859A4814}"/>
                      </a:ext>
                    </a:extLst>
                  </p:cNvPr>
                  <p:cNvSpPr/>
                  <p:nvPr/>
                </p:nvSpPr>
                <p:spPr>
                  <a:xfrm>
                    <a:off x="1105470" y="385244"/>
                    <a:ext cx="1869742" cy="1869742"/>
                  </a:xfrm>
                  <a:prstGeom prst="ellipse">
                    <a:avLst/>
                  </a:prstGeom>
                  <a:noFill/>
                  <a:ln w="19050" cap="flat" cmpd="sng">
                    <a:solidFill>
                      <a:srgbClr val="A179B7"/>
                    </a:solidFill>
                    <a:prstDash val="dash"/>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20" name="Google Shape;190;p1">
                    <a:extLst>
                      <a:ext uri="{FF2B5EF4-FFF2-40B4-BE49-F238E27FC236}">
                        <a16:creationId xmlns:a16="http://schemas.microsoft.com/office/drawing/2014/main" id="{B9D3443A-F14D-4D4B-AF26-4D696C73D152}"/>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nvGrpSpPr>
                  <p:cNvPr id="121" name="Google Shape;191;p1">
                    <a:extLst>
                      <a:ext uri="{FF2B5EF4-FFF2-40B4-BE49-F238E27FC236}">
                        <a16:creationId xmlns:a16="http://schemas.microsoft.com/office/drawing/2014/main" id="{CD2C95EB-E44C-435E-9A42-B0544CAAB810}"/>
                      </a:ext>
                    </a:extLst>
                  </p:cNvPr>
                  <p:cNvGrpSpPr/>
                  <p:nvPr/>
                </p:nvGrpSpPr>
                <p:grpSpPr>
                  <a:xfrm>
                    <a:off x="1392869" y="677439"/>
                    <a:ext cx="1285351" cy="1285351"/>
                    <a:chOff x="1282890" y="562664"/>
                    <a:chExt cx="1514902" cy="1514902"/>
                  </a:xfrm>
                </p:grpSpPr>
                <p:sp>
                  <p:nvSpPr>
                    <p:cNvPr id="122" name="Google Shape;192;p1">
                      <a:extLst>
                        <a:ext uri="{FF2B5EF4-FFF2-40B4-BE49-F238E27FC236}">
                          <a16:creationId xmlns:a16="http://schemas.microsoft.com/office/drawing/2014/main" id="{81D35F78-0D66-4573-BEFA-55195275021E}"/>
                        </a:ext>
                      </a:extLst>
                    </p:cNvPr>
                    <p:cNvSpPr/>
                    <p:nvPr/>
                  </p:nvSpPr>
                  <p:spPr>
                    <a:xfrm>
                      <a:off x="1282890" y="562664"/>
                      <a:ext cx="1514902" cy="1514902"/>
                    </a:xfrm>
                    <a:prstGeom prst="ellipse">
                      <a:avLst/>
                    </a:prstGeom>
                    <a:noFill/>
                    <a:ln w="57150" cap="flat" cmpd="sng">
                      <a:solidFill>
                        <a:srgbClr val="A481DA"/>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23" name="Google Shape;193;p1">
                      <a:extLst>
                        <a:ext uri="{FF2B5EF4-FFF2-40B4-BE49-F238E27FC236}">
                          <a16:creationId xmlns:a16="http://schemas.microsoft.com/office/drawing/2014/main" id="{57A6A2FE-57CE-4DBC-A0F4-B1B57CBE46FA}"/>
                        </a:ext>
                      </a:extLst>
                    </p:cNvPr>
                    <p:cNvSpPr/>
                    <p:nvPr/>
                  </p:nvSpPr>
                  <p:spPr>
                    <a:xfrm>
                      <a:off x="1308456" y="585167"/>
                      <a:ext cx="1469894" cy="1469894"/>
                    </a:xfrm>
                    <a:prstGeom prst="ellipse">
                      <a:avLst/>
                    </a:prstGeom>
                    <a:solidFill>
                      <a:srgbClr val="F2F2F2"/>
                    </a:solidFill>
                    <a:ln w="19050" cap="flat" cmpd="sng">
                      <a:solidFill>
                        <a:srgbClr val="8469A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cxnSp>
              <p:nvCxnSpPr>
                <p:cNvPr id="117" name="Google Shape;194;p1">
                  <a:extLst>
                    <a:ext uri="{FF2B5EF4-FFF2-40B4-BE49-F238E27FC236}">
                      <a16:creationId xmlns:a16="http://schemas.microsoft.com/office/drawing/2014/main" id="{1AE584BC-16E2-4022-A56D-9BC942C4DA1F}"/>
                    </a:ext>
                  </a:extLst>
                </p:cNvPr>
                <p:cNvCxnSpPr/>
                <p:nvPr/>
              </p:nvCxnSpPr>
              <p:spPr>
                <a:xfrm rot="10800000">
                  <a:off x="2065349" y="3893033"/>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108" name="Google Shape;195;p1">
                <a:extLst>
                  <a:ext uri="{FF2B5EF4-FFF2-40B4-BE49-F238E27FC236}">
                    <a16:creationId xmlns:a16="http://schemas.microsoft.com/office/drawing/2014/main" id="{AFD654B4-2612-49FF-94FE-D8D1BBD00802}"/>
                  </a:ext>
                </a:extLst>
              </p:cNvPr>
              <p:cNvPicPr preferRelativeResize="0"/>
              <p:nvPr/>
            </p:nvPicPr>
            <p:blipFill rotWithShape="1">
              <a:blip r:embed="rId6">
                <a:alphaModFix/>
              </a:blip>
              <a:srcRect/>
              <a:stretch/>
            </p:blipFill>
            <p:spPr>
              <a:xfrm>
                <a:off x="8170069" y="4315008"/>
                <a:ext cx="556671" cy="564797"/>
              </a:xfrm>
              <a:prstGeom prst="rect">
                <a:avLst/>
              </a:prstGeom>
              <a:noFill/>
              <a:ln>
                <a:noFill/>
              </a:ln>
            </p:spPr>
          </p:pic>
          <p:cxnSp>
            <p:nvCxnSpPr>
              <p:cNvPr id="109" name="Google Shape;196;p1">
                <a:extLst>
                  <a:ext uri="{FF2B5EF4-FFF2-40B4-BE49-F238E27FC236}">
                    <a16:creationId xmlns:a16="http://schemas.microsoft.com/office/drawing/2014/main" id="{77C5DCE2-B08A-4919-B9B3-578106C02759}"/>
                  </a:ext>
                </a:extLst>
              </p:cNvPr>
              <p:cNvCxnSpPr/>
              <p:nvPr/>
            </p:nvCxnSpPr>
            <p:spPr>
              <a:xfrm rot="10800000">
                <a:off x="8133770" y="4699965"/>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10" name="Google Shape;197;p1">
                <a:extLst>
                  <a:ext uri="{FF2B5EF4-FFF2-40B4-BE49-F238E27FC236}">
                    <a16:creationId xmlns:a16="http://schemas.microsoft.com/office/drawing/2014/main" id="{B93FC066-CBCF-4952-9AB6-8749E54CFBE4}"/>
                  </a:ext>
                </a:extLst>
              </p:cNvPr>
              <p:cNvCxnSpPr/>
              <p:nvPr/>
            </p:nvCxnSpPr>
            <p:spPr>
              <a:xfrm rot="10800000">
                <a:off x="8317836" y="485882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11" name="Google Shape;198;p1">
                <a:extLst>
                  <a:ext uri="{FF2B5EF4-FFF2-40B4-BE49-F238E27FC236}">
                    <a16:creationId xmlns:a16="http://schemas.microsoft.com/office/drawing/2014/main" id="{6276E160-66A4-4FB0-8583-FCEB2C80B5FE}"/>
                  </a:ext>
                </a:extLst>
              </p:cNvPr>
              <p:cNvCxnSpPr/>
              <p:nvPr/>
            </p:nvCxnSpPr>
            <p:spPr>
              <a:xfrm rot="10800000">
                <a:off x="8667978" y="4647710"/>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12" name="Google Shape;199;p1">
                <a:extLst>
                  <a:ext uri="{FF2B5EF4-FFF2-40B4-BE49-F238E27FC236}">
                    <a16:creationId xmlns:a16="http://schemas.microsoft.com/office/drawing/2014/main" id="{587ACFDF-B623-407F-BA29-628FF0EE1B68}"/>
                  </a:ext>
                </a:extLst>
              </p:cNvPr>
              <p:cNvCxnSpPr/>
              <p:nvPr/>
            </p:nvCxnSpPr>
            <p:spPr>
              <a:xfrm rot="10800000">
                <a:off x="8153655" y="4454829"/>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13" name="Google Shape;200;p1">
                <a:extLst>
                  <a:ext uri="{FF2B5EF4-FFF2-40B4-BE49-F238E27FC236}">
                    <a16:creationId xmlns:a16="http://schemas.microsoft.com/office/drawing/2014/main" id="{226D9F92-C0FE-47A5-837D-3ADA383F6E1B}"/>
                  </a:ext>
                </a:extLst>
              </p:cNvPr>
              <p:cNvCxnSpPr/>
              <p:nvPr/>
            </p:nvCxnSpPr>
            <p:spPr>
              <a:xfrm rot="10800000">
                <a:off x="8639165" y="434929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14" name="Google Shape;201;p1">
                <a:extLst>
                  <a:ext uri="{FF2B5EF4-FFF2-40B4-BE49-F238E27FC236}">
                    <a16:creationId xmlns:a16="http://schemas.microsoft.com/office/drawing/2014/main" id="{917E4108-B900-43E7-A147-379051C9E4A9}"/>
                  </a:ext>
                </a:extLst>
              </p:cNvPr>
              <p:cNvCxnSpPr/>
              <p:nvPr/>
            </p:nvCxnSpPr>
            <p:spPr>
              <a:xfrm rot="10800000">
                <a:off x="8634858" y="4858645"/>
                <a:ext cx="125989" cy="0"/>
              </a:xfrm>
              <a:prstGeom prst="straightConnector1">
                <a:avLst/>
              </a:prstGeom>
              <a:noFill/>
              <a:ln w="19050" cap="flat" cmpd="sng">
                <a:solidFill>
                  <a:schemeClr val="dk1"/>
                </a:solidFill>
                <a:prstDash val="solid"/>
                <a:miter lim="800000"/>
                <a:headEnd type="none" w="sm" len="sm"/>
                <a:tailEnd type="none" w="sm" len="sm"/>
              </a:ln>
            </p:spPr>
          </p:cxnSp>
          <p:cxnSp>
            <p:nvCxnSpPr>
              <p:cNvPr id="115" name="Google Shape;202;p1">
                <a:extLst>
                  <a:ext uri="{FF2B5EF4-FFF2-40B4-BE49-F238E27FC236}">
                    <a16:creationId xmlns:a16="http://schemas.microsoft.com/office/drawing/2014/main" id="{9F386D74-8248-452C-BC9C-CB2668A769BB}"/>
                  </a:ext>
                </a:extLst>
              </p:cNvPr>
              <p:cNvCxnSpPr/>
              <p:nvPr/>
            </p:nvCxnSpPr>
            <p:spPr>
              <a:xfrm rot="10800000">
                <a:off x="8566567" y="4858823"/>
                <a:ext cx="44593" cy="0"/>
              </a:xfrm>
              <a:prstGeom prst="straightConnector1">
                <a:avLst/>
              </a:prstGeom>
              <a:noFill/>
              <a:ln w="19050" cap="flat" cmpd="sng">
                <a:solidFill>
                  <a:schemeClr val="dk1"/>
                </a:solidFill>
                <a:prstDash val="solid"/>
                <a:miter lim="800000"/>
                <a:headEnd type="none" w="sm" len="sm"/>
                <a:tailEnd type="none" w="sm" len="sm"/>
              </a:ln>
            </p:spPr>
          </p:cxnSp>
        </p:grpSp>
        <p:sp>
          <p:nvSpPr>
            <p:cNvPr id="105" name="Google Shape;203;p1">
              <a:extLst>
                <a:ext uri="{FF2B5EF4-FFF2-40B4-BE49-F238E27FC236}">
                  <a16:creationId xmlns:a16="http://schemas.microsoft.com/office/drawing/2014/main" id="{0D35185B-F963-4FFF-9ED4-1C8805D9F971}"/>
                </a:ext>
              </a:extLst>
            </p:cNvPr>
            <p:cNvSpPr/>
            <p:nvPr/>
          </p:nvSpPr>
          <p:spPr>
            <a:xfrm>
              <a:off x="8316377" y="4587447"/>
              <a:ext cx="74057" cy="149522"/>
            </a:xfrm>
            <a:prstGeom prst="rect">
              <a:avLst/>
            </a:prstGeom>
            <a:solidFill>
              <a:srgbClr val="A481DA"/>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06" name="Google Shape;204;p1">
              <a:extLst>
                <a:ext uri="{FF2B5EF4-FFF2-40B4-BE49-F238E27FC236}">
                  <a16:creationId xmlns:a16="http://schemas.microsoft.com/office/drawing/2014/main" id="{5B6CAE39-33F7-4E3C-BC2C-95303447997F}"/>
                </a:ext>
              </a:extLst>
            </p:cNvPr>
            <p:cNvSpPr/>
            <p:nvPr/>
          </p:nvSpPr>
          <p:spPr>
            <a:xfrm>
              <a:off x="8446627" y="4628776"/>
              <a:ext cx="99384" cy="80479"/>
            </a:xfrm>
            <a:prstGeom prst="star8">
              <a:avLst>
                <a:gd name="adj" fmla="val 37500"/>
              </a:avLst>
            </a:prstGeom>
            <a:solidFill>
              <a:srgbClr val="A481DA"/>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nvGrpSpPr>
          <p:cNvPr id="124" name="Google Shape;209;p1">
            <a:extLst>
              <a:ext uri="{FF2B5EF4-FFF2-40B4-BE49-F238E27FC236}">
                <a16:creationId xmlns:a16="http://schemas.microsoft.com/office/drawing/2014/main" id="{BBFA823E-1D16-4634-9855-934F772C1E52}"/>
              </a:ext>
            </a:extLst>
          </p:cNvPr>
          <p:cNvGrpSpPr/>
          <p:nvPr/>
        </p:nvGrpSpPr>
        <p:grpSpPr>
          <a:xfrm>
            <a:off x="6462556" y="2409996"/>
            <a:ext cx="1154779" cy="1154779"/>
            <a:chOff x="8559591" y="2085274"/>
            <a:chExt cx="1539705" cy="1539705"/>
          </a:xfrm>
        </p:grpSpPr>
        <p:grpSp>
          <p:nvGrpSpPr>
            <p:cNvPr id="125" name="Google Shape;210;p1">
              <a:extLst>
                <a:ext uri="{FF2B5EF4-FFF2-40B4-BE49-F238E27FC236}">
                  <a16:creationId xmlns:a16="http://schemas.microsoft.com/office/drawing/2014/main" id="{CE3D5008-347C-4DDA-818D-0B0399D96062}"/>
                </a:ext>
              </a:extLst>
            </p:cNvPr>
            <p:cNvGrpSpPr/>
            <p:nvPr/>
          </p:nvGrpSpPr>
          <p:grpSpPr>
            <a:xfrm>
              <a:off x="8559591" y="2085274"/>
              <a:ext cx="1539705" cy="1539705"/>
              <a:chOff x="1105470" y="385244"/>
              <a:chExt cx="1869742" cy="1869742"/>
            </a:xfrm>
          </p:grpSpPr>
          <p:sp>
            <p:nvSpPr>
              <p:cNvPr id="129" name="Google Shape;211;p1">
                <a:extLst>
                  <a:ext uri="{FF2B5EF4-FFF2-40B4-BE49-F238E27FC236}">
                    <a16:creationId xmlns:a16="http://schemas.microsoft.com/office/drawing/2014/main" id="{CE110352-9A52-4707-81BD-271A4336F3CA}"/>
                  </a:ext>
                </a:extLst>
              </p:cNvPr>
              <p:cNvSpPr/>
              <p:nvPr/>
            </p:nvSpPr>
            <p:spPr>
              <a:xfrm>
                <a:off x="1168093" y="447867"/>
                <a:ext cx="1744496" cy="1744496"/>
              </a:xfrm>
              <a:prstGeom prst="ellipse">
                <a:avLst/>
              </a:prstGeom>
              <a:solidFill>
                <a:srgbClr val="FE9B7E"/>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30" name="Google Shape;212;p1">
                <a:extLst>
                  <a:ext uri="{FF2B5EF4-FFF2-40B4-BE49-F238E27FC236}">
                    <a16:creationId xmlns:a16="http://schemas.microsoft.com/office/drawing/2014/main" id="{8872410B-0043-48FC-8E30-44FB018A3E5A}"/>
                  </a:ext>
                </a:extLst>
              </p:cNvPr>
              <p:cNvSpPr/>
              <p:nvPr/>
            </p:nvSpPr>
            <p:spPr>
              <a:xfrm>
                <a:off x="1105470" y="385244"/>
                <a:ext cx="1869742" cy="1869742"/>
              </a:xfrm>
              <a:prstGeom prst="ellipse">
                <a:avLst/>
              </a:prstGeom>
              <a:noFill/>
              <a:ln w="19050" cap="flat" cmpd="sng">
                <a:solidFill>
                  <a:srgbClr val="FE9B7E"/>
                </a:solidFill>
                <a:prstDash val="dash"/>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31" name="Google Shape;213;p1">
                <a:extLst>
                  <a:ext uri="{FF2B5EF4-FFF2-40B4-BE49-F238E27FC236}">
                    <a16:creationId xmlns:a16="http://schemas.microsoft.com/office/drawing/2014/main" id="{C31D415B-C38B-4ACF-A449-0EDF66D19C8C}"/>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nvGrpSpPr>
              <p:cNvPr id="132" name="Google Shape;214;p1">
                <a:extLst>
                  <a:ext uri="{FF2B5EF4-FFF2-40B4-BE49-F238E27FC236}">
                    <a16:creationId xmlns:a16="http://schemas.microsoft.com/office/drawing/2014/main" id="{D3972181-2CA8-4FED-A18F-250026FAC1E2}"/>
                  </a:ext>
                </a:extLst>
              </p:cNvPr>
              <p:cNvGrpSpPr/>
              <p:nvPr/>
            </p:nvGrpSpPr>
            <p:grpSpPr>
              <a:xfrm>
                <a:off x="1392869" y="677439"/>
                <a:ext cx="1285351" cy="1285351"/>
                <a:chOff x="1282890" y="562664"/>
                <a:chExt cx="1514902" cy="1514902"/>
              </a:xfrm>
            </p:grpSpPr>
            <p:sp>
              <p:nvSpPr>
                <p:cNvPr id="133" name="Google Shape;215;p1">
                  <a:extLst>
                    <a:ext uri="{FF2B5EF4-FFF2-40B4-BE49-F238E27FC236}">
                      <a16:creationId xmlns:a16="http://schemas.microsoft.com/office/drawing/2014/main" id="{F14AC952-6505-4F46-8169-F70AA962454D}"/>
                    </a:ext>
                  </a:extLst>
                </p:cNvPr>
                <p:cNvSpPr/>
                <p:nvPr/>
              </p:nvSpPr>
              <p:spPr>
                <a:xfrm>
                  <a:off x="1282890" y="562664"/>
                  <a:ext cx="1514902" cy="1514902"/>
                </a:xfrm>
                <a:prstGeom prst="ellipse">
                  <a:avLst/>
                </a:prstGeom>
                <a:noFill/>
                <a:ln w="57150" cap="flat" cmpd="sng">
                  <a:solidFill>
                    <a:srgbClr val="FEB283"/>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34" name="Google Shape;216;p1">
                  <a:extLst>
                    <a:ext uri="{FF2B5EF4-FFF2-40B4-BE49-F238E27FC236}">
                      <a16:creationId xmlns:a16="http://schemas.microsoft.com/office/drawing/2014/main" id="{68503E38-E17E-4B92-B1B3-5B763FA020D5}"/>
                    </a:ext>
                  </a:extLst>
                </p:cNvPr>
                <p:cNvSpPr/>
                <p:nvPr/>
              </p:nvSpPr>
              <p:spPr>
                <a:xfrm>
                  <a:off x="1310269" y="585169"/>
                  <a:ext cx="1469894" cy="1469894"/>
                </a:xfrm>
                <a:prstGeom prst="ellipse">
                  <a:avLst/>
                </a:prstGeom>
                <a:solidFill>
                  <a:srgbClr val="F2F2F2"/>
                </a:solidFill>
                <a:ln w="19050" cap="flat" cmpd="sng">
                  <a:solidFill>
                    <a:srgbClr val="E39279"/>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pic>
          <p:nvPicPr>
            <p:cNvPr id="126" name="Google Shape;217;p1">
              <a:extLst>
                <a:ext uri="{FF2B5EF4-FFF2-40B4-BE49-F238E27FC236}">
                  <a16:creationId xmlns:a16="http://schemas.microsoft.com/office/drawing/2014/main" id="{A5841357-68E0-4555-98AD-42213BCFED30}"/>
                </a:ext>
              </a:extLst>
            </p:cNvPr>
            <p:cNvPicPr preferRelativeResize="0"/>
            <p:nvPr/>
          </p:nvPicPr>
          <p:blipFill rotWithShape="1">
            <a:blip r:embed="rId7">
              <a:alphaModFix/>
            </a:blip>
            <a:srcRect/>
            <a:stretch/>
          </p:blipFill>
          <p:spPr>
            <a:xfrm>
              <a:off x="9012961" y="2567201"/>
              <a:ext cx="534046" cy="534046"/>
            </a:xfrm>
            <a:prstGeom prst="rect">
              <a:avLst/>
            </a:prstGeom>
            <a:noFill/>
            <a:ln>
              <a:noFill/>
            </a:ln>
          </p:spPr>
        </p:pic>
        <p:sp>
          <p:nvSpPr>
            <p:cNvPr id="127" name="Google Shape;218;p1">
              <a:extLst>
                <a:ext uri="{FF2B5EF4-FFF2-40B4-BE49-F238E27FC236}">
                  <a16:creationId xmlns:a16="http://schemas.microsoft.com/office/drawing/2014/main" id="{D84F9C0D-5802-4551-A89E-C6087B9852A3}"/>
                </a:ext>
              </a:extLst>
            </p:cNvPr>
            <p:cNvSpPr/>
            <p:nvPr/>
          </p:nvSpPr>
          <p:spPr>
            <a:xfrm rot="1736576">
              <a:off x="9429053" y="2701885"/>
              <a:ext cx="123521" cy="221994"/>
            </a:xfrm>
            <a:prstGeom prst="rtTriangle">
              <a:avLst/>
            </a:prstGeom>
            <a:solidFill>
              <a:srgbClr val="FEB283"/>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28" name="Google Shape;219;p1">
              <a:extLst>
                <a:ext uri="{FF2B5EF4-FFF2-40B4-BE49-F238E27FC236}">
                  <a16:creationId xmlns:a16="http://schemas.microsoft.com/office/drawing/2014/main" id="{B43E90DD-01C1-4F86-8DA5-B40DA77ED77F}"/>
                </a:ext>
              </a:extLst>
            </p:cNvPr>
            <p:cNvSpPr/>
            <p:nvPr/>
          </p:nvSpPr>
          <p:spPr>
            <a:xfrm rot="2322550" flipH="1">
              <a:off x="9222687" y="2690746"/>
              <a:ext cx="77824" cy="165313"/>
            </a:xfrm>
            <a:prstGeom prst="rtTriangle">
              <a:avLst/>
            </a:prstGeom>
            <a:solidFill>
              <a:srgbClr val="FEB283"/>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nvGrpSpPr>
          <p:cNvPr id="135" name="Google Shape;224;p1">
            <a:extLst>
              <a:ext uri="{FF2B5EF4-FFF2-40B4-BE49-F238E27FC236}">
                <a16:creationId xmlns:a16="http://schemas.microsoft.com/office/drawing/2014/main" id="{008413F4-2BBF-4A80-880F-8B4F781AC727}"/>
              </a:ext>
            </a:extLst>
          </p:cNvPr>
          <p:cNvGrpSpPr/>
          <p:nvPr/>
        </p:nvGrpSpPr>
        <p:grpSpPr>
          <a:xfrm>
            <a:off x="6357612" y="979461"/>
            <a:ext cx="1154779" cy="1154779"/>
            <a:chOff x="8476815" y="162947"/>
            <a:chExt cx="1539705" cy="1539705"/>
          </a:xfrm>
        </p:grpSpPr>
        <p:grpSp>
          <p:nvGrpSpPr>
            <p:cNvPr id="136" name="Google Shape;225;p1">
              <a:extLst>
                <a:ext uri="{FF2B5EF4-FFF2-40B4-BE49-F238E27FC236}">
                  <a16:creationId xmlns:a16="http://schemas.microsoft.com/office/drawing/2014/main" id="{B7C0F4C3-E216-4C55-AB49-FCAD5884F36A}"/>
                </a:ext>
              </a:extLst>
            </p:cNvPr>
            <p:cNvGrpSpPr/>
            <p:nvPr/>
          </p:nvGrpSpPr>
          <p:grpSpPr>
            <a:xfrm>
              <a:off x="8476815" y="162947"/>
              <a:ext cx="1539705" cy="1539705"/>
              <a:chOff x="2490070" y="4234808"/>
              <a:chExt cx="1869742" cy="1869742"/>
            </a:xfrm>
          </p:grpSpPr>
          <p:grpSp>
            <p:nvGrpSpPr>
              <p:cNvPr id="144" name="Google Shape;226;p1">
                <a:extLst>
                  <a:ext uri="{FF2B5EF4-FFF2-40B4-BE49-F238E27FC236}">
                    <a16:creationId xmlns:a16="http://schemas.microsoft.com/office/drawing/2014/main" id="{322EC209-92B0-43B0-A863-7E3DF44FBB68}"/>
                  </a:ext>
                </a:extLst>
              </p:cNvPr>
              <p:cNvGrpSpPr/>
              <p:nvPr/>
            </p:nvGrpSpPr>
            <p:grpSpPr>
              <a:xfrm>
                <a:off x="2490070" y="4234808"/>
                <a:ext cx="1869742" cy="1869742"/>
                <a:chOff x="1385272" y="2618182"/>
                <a:chExt cx="1869742" cy="1869742"/>
              </a:xfrm>
            </p:grpSpPr>
            <p:grpSp>
              <p:nvGrpSpPr>
                <p:cNvPr id="150" name="Google Shape;227;p1">
                  <a:extLst>
                    <a:ext uri="{FF2B5EF4-FFF2-40B4-BE49-F238E27FC236}">
                      <a16:creationId xmlns:a16="http://schemas.microsoft.com/office/drawing/2014/main" id="{352B93FB-DD8C-46FF-8215-242C0514632D}"/>
                    </a:ext>
                  </a:extLst>
                </p:cNvPr>
                <p:cNvGrpSpPr/>
                <p:nvPr/>
              </p:nvGrpSpPr>
              <p:grpSpPr>
                <a:xfrm>
                  <a:off x="1385272" y="2618182"/>
                  <a:ext cx="1869742" cy="1869742"/>
                  <a:chOff x="1105470" y="385244"/>
                  <a:chExt cx="1869742" cy="1869742"/>
                </a:xfrm>
              </p:grpSpPr>
              <p:sp>
                <p:nvSpPr>
                  <p:cNvPr id="152" name="Google Shape;228;p1">
                    <a:extLst>
                      <a:ext uri="{FF2B5EF4-FFF2-40B4-BE49-F238E27FC236}">
                        <a16:creationId xmlns:a16="http://schemas.microsoft.com/office/drawing/2014/main" id="{4A35ECCD-E961-435E-BC5A-72E6A3675188}"/>
                      </a:ext>
                    </a:extLst>
                  </p:cNvPr>
                  <p:cNvSpPr/>
                  <p:nvPr/>
                </p:nvSpPr>
                <p:spPr>
                  <a:xfrm>
                    <a:off x="1168093" y="447867"/>
                    <a:ext cx="1744496" cy="1744496"/>
                  </a:xfrm>
                  <a:prstGeom prst="ellipse">
                    <a:avLst/>
                  </a:prstGeom>
                  <a:solidFill>
                    <a:srgbClr val="A7D501"/>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53" name="Google Shape;229;p1">
                    <a:extLst>
                      <a:ext uri="{FF2B5EF4-FFF2-40B4-BE49-F238E27FC236}">
                        <a16:creationId xmlns:a16="http://schemas.microsoft.com/office/drawing/2014/main" id="{980658DD-C915-4E34-AB79-670F9B211C0E}"/>
                      </a:ext>
                    </a:extLst>
                  </p:cNvPr>
                  <p:cNvSpPr/>
                  <p:nvPr/>
                </p:nvSpPr>
                <p:spPr>
                  <a:xfrm>
                    <a:off x="1105470" y="385244"/>
                    <a:ext cx="1869742" cy="1869742"/>
                  </a:xfrm>
                  <a:prstGeom prst="ellipse">
                    <a:avLst/>
                  </a:prstGeom>
                  <a:noFill/>
                  <a:ln w="19050" cap="flat" cmpd="sng">
                    <a:solidFill>
                      <a:srgbClr val="A7D501"/>
                    </a:solidFill>
                    <a:prstDash val="dash"/>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54" name="Google Shape;230;p1">
                    <a:extLst>
                      <a:ext uri="{FF2B5EF4-FFF2-40B4-BE49-F238E27FC236}">
                        <a16:creationId xmlns:a16="http://schemas.microsoft.com/office/drawing/2014/main" id="{1B44704E-77BF-41D7-867D-4F7B0A048B19}"/>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nvGrpSpPr>
                  <p:cNvPr id="155" name="Google Shape;231;p1">
                    <a:extLst>
                      <a:ext uri="{FF2B5EF4-FFF2-40B4-BE49-F238E27FC236}">
                        <a16:creationId xmlns:a16="http://schemas.microsoft.com/office/drawing/2014/main" id="{02FC1D89-97BD-40C7-9321-6C92D2831A95}"/>
                      </a:ext>
                    </a:extLst>
                  </p:cNvPr>
                  <p:cNvGrpSpPr/>
                  <p:nvPr/>
                </p:nvGrpSpPr>
                <p:grpSpPr>
                  <a:xfrm>
                    <a:off x="1392869" y="677439"/>
                    <a:ext cx="1285351" cy="1285351"/>
                    <a:chOff x="1282890" y="562664"/>
                    <a:chExt cx="1514902" cy="1514902"/>
                  </a:xfrm>
                </p:grpSpPr>
                <p:sp>
                  <p:nvSpPr>
                    <p:cNvPr id="156" name="Google Shape;232;p1">
                      <a:extLst>
                        <a:ext uri="{FF2B5EF4-FFF2-40B4-BE49-F238E27FC236}">
                          <a16:creationId xmlns:a16="http://schemas.microsoft.com/office/drawing/2014/main" id="{984E26A2-5AD5-47E2-9D60-9CCBB4356F88}"/>
                        </a:ext>
                      </a:extLst>
                    </p:cNvPr>
                    <p:cNvSpPr/>
                    <p:nvPr/>
                  </p:nvSpPr>
                  <p:spPr>
                    <a:xfrm>
                      <a:off x="1282890" y="562664"/>
                      <a:ext cx="1514902" cy="1514902"/>
                    </a:xfrm>
                    <a:prstGeom prst="ellipse">
                      <a:avLst/>
                    </a:prstGeom>
                    <a:noFill/>
                    <a:ln w="57150" cap="flat" cmpd="sng">
                      <a:solidFill>
                        <a:srgbClr val="C6F74B"/>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57" name="Google Shape;233;p1">
                      <a:extLst>
                        <a:ext uri="{FF2B5EF4-FFF2-40B4-BE49-F238E27FC236}">
                          <a16:creationId xmlns:a16="http://schemas.microsoft.com/office/drawing/2014/main" id="{E2610A65-E771-4CE0-93FD-8AA7B33A52BD}"/>
                        </a:ext>
                      </a:extLst>
                    </p:cNvPr>
                    <p:cNvSpPr/>
                    <p:nvPr/>
                  </p:nvSpPr>
                  <p:spPr>
                    <a:xfrm>
                      <a:off x="1310269" y="578774"/>
                      <a:ext cx="1469894" cy="1469894"/>
                    </a:xfrm>
                    <a:prstGeom prst="ellipse">
                      <a:avLst/>
                    </a:prstGeom>
                    <a:solidFill>
                      <a:srgbClr val="F2F2F2"/>
                    </a:solidFill>
                    <a:ln w="19050" cap="flat" cmpd="sng">
                      <a:solidFill>
                        <a:srgbClr val="A1CC1C"/>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cxnSp>
              <p:nvCxnSpPr>
                <p:cNvPr id="151" name="Google Shape;234;p1">
                  <a:extLst>
                    <a:ext uri="{FF2B5EF4-FFF2-40B4-BE49-F238E27FC236}">
                      <a16:creationId xmlns:a16="http://schemas.microsoft.com/office/drawing/2014/main" id="{476E8F85-F156-4232-822B-B00F6C067F19}"/>
                    </a:ext>
                  </a:extLst>
                </p:cNvPr>
                <p:cNvCxnSpPr/>
                <p:nvPr/>
              </p:nvCxnSpPr>
              <p:spPr>
                <a:xfrm rot="10800000">
                  <a:off x="1983887" y="3765450"/>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145" name="Google Shape;235;p1">
                <a:extLst>
                  <a:ext uri="{FF2B5EF4-FFF2-40B4-BE49-F238E27FC236}">
                    <a16:creationId xmlns:a16="http://schemas.microsoft.com/office/drawing/2014/main" id="{5F31F773-376A-43F3-A595-8C9329CAAA5B}"/>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46" name="Google Shape;236;p1">
                <a:extLst>
                  <a:ext uri="{FF2B5EF4-FFF2-40B4-BE49-F238E27FC236}">
                    <a16:creationId xmlns:a16="http://schemas.microsoft.com/office/drawing/2014/main" id="{1B0D0D9C-BB02-4EC4-8038-7CB72095E8C4}"/>
                  </a:ext>
                </a:extLst>
              </p:cNvPr>
              <p:cNvCxnSpPr/>
              <p:nvPr/>
            </p:nvCxnSpPr>
            <p:spPr>
              <a:xfrm rot="10800000">
                <a:off x="3400004" y="5525942"/>
                <a:ext cx="48642" cy="0"/>
              </a:xfrm>
              <a:prstGeom prst="straightConnector1">
                <a:avLst/>
              </a:prstGeom>
              <a:noFill/>
              <a:ln w="19050" cap="flat" cmpd="sng">
                <a:solidFill>
                  <a:schemeClr val="dk1"/>
                </a:solidFill>
                <a:prstDash val="solid"/>
                <a:miter lim="800000"/>
                <a:headEnd type="none" w="sm" len="sm"/>
                <a:tailEnd type="none" w="sm" len="sm"/>
              </a:ln>
            </p:spPr>
          </p:cxnSp>
          <p:cxnSp>
            <p:nvCxnSpPr>
              <p:cNvPr id="147" name="Google Shape;237;p1">
                <a:extLst>
                  <a:ext uri="{FF2B5EF4-FFF2-40B4-BE49-F238E27FC236}">
                    <a16:creationId xmlns:a16="http://schemas.microsoft.com/office/drawing/2014/main" id="{37FB7870-4111-4273-8CFE-7D505A5CBCFB}"/>
                  </a:ext>
                </a:extLst>
              </p:cNvPr>
              <p:cNvCxnSpPr/>
              <p:nvPr/>
            </p:nvCxnSpPr>
            <p:spPr>
              <a:xfrm rot="10800000">
                <a:off x="3055906" y="5030879"/>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48" name="Google Shape;238;p1">
                <a:extLst>
                  <a:ext uri="{FF2B5EF4-FFF2-40B4-BE49-F238E27FC236}">
                    <a16:creationId xmlns:a16="http://schemas.microsoft.com/office/drawing/2014/main" id="{FE6675AC-4465-4823-8FB1-5E722451F2E7}"/>
                  </a:ext>
                </a:extLst>
              </p:cNvPr>
              <p:cNvCxnSpPr/>
              <p:nvPr/>
            </p:nvCxnSpPr>
            <p:spPr>
              <a:xfrm rot="10800000">
                <a:off x="3464230" y="483513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49" name="Google Shape;239;p1">
                <a:extLst>
                  <a:ext uri="{FF2B5EF4-FFF2-40B4-BE49-F238E27FC236}">
                    <a16:creationId xmlns:a16="http://schemas.microsoft.com/office/drawing/2014/main" id="{EDF2168D-F762-44A8-84FC-D4D75E08D55A}"/>
                  </a:ext>
                </a:extLst>
              </p:cNvPr>
              <p:cNvCxnSpPr/>
              <p:nvPr/>
            </p:nvCxnSpPr>
            <p:spPr>
              <a:xfrm rot="10800000">
                <a:off x="3642498" y="5406662"/>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137" name="Google Shape;240;p1">
              <a:extLst>
                <a:ext uri="{FF2B5EF4-FFF2-40B4-BE49-F238E27FC236}">
                  <a16:creationId xmlns:a16="http://schemas.microsoft.com/office/drawing/2014/main" id="{AC5BE1F8-2F73-4336-9542-318A153FE1DB}"/>
                </a:ext>
              </a:extLst>
            </p:cNvPr>
            <p:cNvPicPr preferRelativeResize="0"/>
            <p:nvPr/>
          </p:nvPicPr>
          <p:blipFill rotWithShape="1">
            <a:blip r:embed="rId8">
              <a:alphaModFix/>
            </a:blip>
            <a:srcRect/>
            <a:stretch/>
          </p:blipFill>
          <p:spPr>
            <a:xfrm>
              <a:off x="9020207" y="722743"/>
              <a:ext cx="439404" cy="439404"/>
            </a:xfrm>
            <a:prstGeom prst="rect">
              <a:avLst/>
            </a:prstGeom>
            <a:noFill/>
            <a:ln>
              <a:noFill/>
            </a:ln>
          </p:spPr>
        </p:pic>
        <p:cxnSp>
          <p:nvCxnSpPr>
            <p:cNvPr id="138" name="Google Shape;241;p1">
              <a:extLst>
                <a:ext uri="{FF2B5EF4-FFF2-40B4-BE49-F238E27FC236}">
                  <a16:creationId xmlns:a16="http://schemas.microsoft.com/office/drawing/2014/main" id="{871F5DFF-4457-45DB-9CB5-3B9FCEB1B368}"/>
                </a:ext>
              </a:extLst>
            </p:cNvPr>
            <p:cNvCxnSpPr/>
            <p:nvPr/>
          </p:nvCxnSpPr>
          <p:spPr>
            <a:xfrm rot="10800000">
              <a:off x="9415678" y="932799"/>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39" name="Google Shape;242;p1">
              <a:extLst>
                <a:ext uri="{FF2B5EF4-FFF2-40B4-BE49-F238E27FC236}">
                  <a16:creationId xmlns:a16="http://schemas.microsoft.com/office/drawing/2014/main" id="{1A8ACB79-58BE-4FFE-839A-01302D09535F}"/>
                </a:ext>
              </a:extLst>
            </p:cNvPr>
            <p:cNvCxnSpPr/>
            <p:nvPr/>
          </p:nvCxnSpPr>
          <p:spPr>
            <a:xfrm rot="10800000">
              <a:off x="8979072" y="675624"/>
              <a:ext cx="127338" cy="0"/>
            </a:xfrm>
            <a:prstGeom prst="straightConnector1">
              <a:avLst/>
            </a:prstGeom>
            <a:noFill/>
            <a:ln w="19050" cap="flat" cmpd="sng">
              <a:solidFill>
                <a:schemeClr val="dk1"/>
              </a:solidFill>
              <a:prstDash val="solid"/>
              <a:miter lim="800000"/>
              <a:headEnd type="none" w="sm" len="sm"/>
              <a:tailEnd type="none" w="sm" len="sm"/>
            </a:ln>
          </p:spPr>
        </p:cxnSp>
        <p:cxnSp>
          <p:nvCxnSpPr>
            <p:cNvPr id="140" name="Google Shape;243;p1">
              <a:extLst>
                <a:ext uri="{FF2B5EF4-FFF2-40B4-BE49-F238E27FC236}">
                  <a16:creationId xmlns:a16="http://schemas.microsoft.com/office/drawing/2014/main" id="{BFD7D721-D9CD-4CC9-B7AD-CCCA240F07FB}"/>
                </a:ext>
              </a:extLst>
            </p:cNvPr>
            <p:cNvCxnSpPr/>
            <p:nvPr/>
          </p:nvCxnSpPr>
          <p:spPr>
            <a:xfrm rot="10800000">
              <a:off x="9362669" y="999526"/>
              <a:ext cx="127338" cy="0"/>
            </a:xfrm>
            <a:prstGeom prst="straightConnector1">
              <a:avLst/>
            </a:prstGeom>
            <a:noFill/>
            <a:ln w="19050" cap="flat" cmpd="sng">
              <a:solidFill>
                <a:schemeClr val="dk1"/>
              </a:solidFill>
              <a:prstDash val="solid"/>
              <a:miter lim="800000"/>
              <a:headEnd type="none" w="sm" len="sm"/>
              <a:tailEnd type="none" w="sm" len="sm"/>
            </a:ln>
          </p:spPr>
        </p:cxnSp>
        <p:cxnSp>
          <p:nvCxnSpPr>
            <p:cNvPr id="141" name="Google Shape;244;p1">
              <a:extLst>
                <a:ext uri="{FF2B5EF4-FFF2-40B4-BE49-F238E27FC236}">
                  <a16:creationId xmlns:a16="http://schemas.microsoft.com/office/drawing/2014/main" id="{2A482E7F-ECD5-450F-A296-A0139790FC7F}"/>
                </a:ext>
              </a:extLst>
            </p:cNvPr>
            <p:cNvCxnSpPr/>
            <p:nvPr/>
          </p:nvCxnSpPr>
          <p:spPr>
            <a:xfrm rot="10800000">
              <a:off x="9311563" y="1002399"/>
              <a:ext cx="40056" cy="0"/>
            </a:xfrm>
            <a:prstGeom prst="straightConnector1">
              <a:avLst/>
            </a:prstGeom>
            <a:noFill/>
            <a:ln w="19050" cap="flat" cmpd="sng">
              <a:solidFill>
                <a:schemeClr val="dk1"/>
              </a:solidFill>
              <a:prstDash val="solid"/>
              <a:miter lim="800000"/>
              <a:headEnd type="none" w="sm" len="sm"/>
              <a:tailEnd type="none" w="sm" len="sm"/>
            </a:ln>
          </p:spPr>
        </p:cxnSp>
        <p:sp>
          <p:nvSpPr>
            <p:cNvPr id="142" name="Google Shape;245;p1">
              <a:extLst>
                <a:ext uri="{FF2B5EF4-FFF2-40B4-BE49-F238E27FC236}">
                  <a16:creationId xmlns:a16="http://schemas.microsoft.com/office/drawing/2014/main" id="{817EA468-324A-49AE-A297-D79677041012}"/>
                </a:ext>
              </a:extLst>
            </p:cNvPr>
            <p:cNvSpPr/>
            <p:nvPr/>
          </p:nvSpPr>
          <p:spPr>
            <a:xfrm>
              <a:off x="9213834" y="818500"/>
              <a:ext cx="45719" cy="45719"/>
            </a:xfrm>
            <a:prstGeom prst="star5">
              <a:avLst>
                <a:gd name="adj" fmla="val 19098"/>
                <a:gd name="hf" fmla="val 105146"/>
                <a:gd name="vf" fmla="val 110557"/>
              </a:avLst>
            </a:prstGeom>
            <a:solidFill>
              <a:srgbClr val="A6D401"/>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43" name="Google Shape;246;p1">
              <a:extLst>
                <a:ext uri="{FF2B5EF4-FFF2-40B4-BE49-F238E27FC236}">
                  <a16:creationId xmlns:a16="http://schemas.microsoft.com/office/drawing/2014/main" id="{C70AC49B-0EA2-43C9-9A9E-37EA884C205C}"/>
                </a:ext>
              </a:extLst>
            </p:cNvPr>
            <p:cNvSpPr/>
            <p:nvPr/>
          </p:nvSpPr>
          <p:spPr>
            <a:xfrm>
              <a:off x="9150932" y="746012"/>
              <a:ext cx="45719" cy="45719"/>
            </a:xfrm>
            <a:prstGeom prst="ellipse">
              <a:avLst/>
            </a:prstGeom>
            <a:solidFill>
              <a:srgbClr val="A6D401"/>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grpSp>
        <p:nvGrpSpPr>
          <p:cNvPr id="176" name="Google Shape;295;p1">
            <a:extLst>
              <a:ext uri="{FF2B5EF4-FFF2-40B4-BE49-F238E27FC236}">
                <a16:creationId xmlns:a16="http://schemas.microsoft.com/office/drawing/2014/main" id="{8DAAD0E2-8172-490C-9D96-3DF9267C34A7}"/>
              </a:ext>
            </a:extLst>
          </p:cNvPr>
          <p:cNvGrpSpPr/>
          <p:nvPr/>
        </p:nvGrpSpPr>
        <p:grpSpPr>
          <a:xfrm>
            <a:off x="1292405" y="2474467"/>
            <a:ext cx="1140455" cy="1140455"/>
            <a:chOff x="1385272" y="2618182"/>
            <a:chExt cx="1869742" cy="1869742"/>
          </a:xfrm>
        </p:grpSpPr>
        <p:grpSp>
          <p:nvGrpSpPr>
            <p:cNvPr id="177" name="Google Shape;296;p1">
              <a:extLst>
                <a:ext uri="{FF2B5EF4-FFF2-40B4-BE49-F238E27FC236}">
                  <a16:creationId xmlns:a16="http://schemas.microsoft.com/office/drawing/2014/main" id="{10BEEEA1-2A5D-4F27-99A5-BCAC106DD6EB}"/>
                </a:ext>
              </a:extLst>
            </p:cNvPr>
            <p:cNvGrpSpPr/>
            <p:nvPr/>
          </p:nvGrpSpPr>
          <p:grpSpPr>
            <a:xfrm>
              <a:off x="1385272" y="2618182"/>
              <a:ext cx="1869742" cy="1869742"/>
              <a:chOff x="1105470" y="385244"/>
              <a:chExt cx="1869742" cy="1869742"/>
            </a:xfrm>
          </p:grpSpPr>
          <p:sp>
            <p:nvSpPr>
              <p:cNvPr id="186" name="Google Shape;297;p1">
                <a:extLst>
                  <a:ext uri="{FF2B5EF4-FFF2-40B4-BE49-F238E27FC236}">
                    <a16:creationId xmlns:a16="http://schemas.microsoft.com/office/drawing/2014/main" id="{875DDA6E-0BEE-4032-8E24-EFE2EC7D85A2}"/>
                  </a:ext>
                </a:extLst>
              </p:cNvPr>
              <p:cNvSpPr/>
              <p:nvPr/>
            </p:nvSpPr>
            <p:spPr>
              <a:xfrm>
                <a:off x="1168093" y="447867"/>
                <a:ext cx="1744496" cy="1744496"/>
              </a:xfrm>
              <a:prstGeom prst="ellipse">
                <a:avLst/>
              </a:prstGeom>
              <a:solidFill>
                <a:srgbClr val="1DD6C0"/>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87" name="Google Shape;298;p1">
                <a:extLst>
                  <a:ext uri="{FF2B5EF4-FFF2-40B4-BE49-F238E27FC236}">
                    <a16:creationId xmlns:a16="http://schemas.microsoft.com/office/drawing/2014/main" id="{11D94842-CEAC-4670-AA1E-FA759BBF0E6B}"/>
                  </a:ext>
                </a:extLst>
              </p:cNvPr>
              <p:cNvSpPr/>
              <p:nvPr/>
            </p:nvSpPr>
            <p:spPr>
              <a:xfrm>
                <a:off x="1105470" y="385244"/>
                <a:ext cx="1869742" cy="1869742"/>
              </a:xfrm>
              <a:prstGeom prst="ellipse">
                <a:avLst/>
              </a:prstGeom>
              <a:noFill/>
              <a:ln w="19050" cap="flat" cmpd="sng">
                <a:solidFill>
                  <a:srgbClr val="1DD6C0"/>
                </a:solidFill>
                <a:prstDash val="dash"/>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88" name="Google Shape;299;p1">
                <a:extLst>
                  <a:ext uri="{FF2B5EF4-FFF2-40B4-BE49-F238E27FC236}">
                    <a16:creationId xmlns:a16="http://schemas.microsoft.com/office/drawing/2014/main" id="{E84FE309-F3EC-4094-A51E-D0AD78A313CB}"/>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nvGrpSpPr>
              <p:cNvPr id="189" name="Google Shape;300;p1">
                <a:extLst>
                  <a:ext uri="{FF2B5EF4-FFF2-40B4-BE49-F238E27FC236}">
                    <a16:creationId xmlns:a16="http://schemas.microsoft.com/office/drawing/2014/main" id="{419B9506-0472-4783-AEA5-14141E19C0B1}"/>
                  </a:ext>
                </a:extLst>
              </p:cNvPr>
              <p:cNvGrpSpPr/>
              <p:nvPr/>
            </p:nvGrpSpPr>
            <p:grpSpPr>
              <a:xfrm>
                <a:off x="1392869" y="677439"/>
                <a:ext cx="1285351" cy="1285351"/>
                <a:chOff x="1672238" y="2600066"/>
                <a:chExt cx="1285351" cy="1285351"/>
              </a:xfrm>
            </p:grpSpPr>
            <p:grpSp>
              <p:nvGrpSpPr>
                <p:cNvPr id="190" name="Google Shape;301;p1">
                  <a:extLst>
                    <a:ext uri="{FF2B5EF4-FFF2-40B4-BE49-F238E27FC236}">
                      <a16:creationId xmlns:a16="http://schemas.microsoft.com/office/drawing/2014/main" id="{50E4049D-BB35-4FC2-A3EB-DE970396B6D9}"/>
                    </a:ext>
                  </a:extLst>
                </p:cNvPr>
                <p:cNvGrpSpPr/>
                <p:nvPr/>
              </p:nvGrpSpPr>
              <p:grpSpPr>
                <a:xfrm>
                  <a:off x="1672238" y="2600066"/>
                  <a:ext cx="1285351" cy="1285351"/>
                  <a:chOff x="1282890" y="562664"/>
                  <a:chExt cx="1514902" cy="1514902"/>
                </a:xfrm>
              </p:grpSpPr>
              <p:sp>
                <p:nvSpPr>
                  <p:cNvPr id="192" name="Google Shape;302;p1">
                    <a:extLst>
                      <a:ext uri="{FF2B5EF4-FFF2-40B4-BE49-F238E27FC236}">
                        <a16:creationId xmlns:a16="http://schemas.microsoft.com/office/drawing/2014/main" id="{2F4A8B0E-14D7-459D-AE33-2D1368F6FB1A}"/>
                      </a:ext>
                    </a:extLst>
                  </p:cNvPr>
                  <p:cNvSpPr/>
                  <p:nvPr/>
                </p:nvSpPr>
                <p:spPr>
                  <a:xfrm>
                    <a:off x="1282890" y="562664"/>
                    <a:ext cx="1514902" cy="1514902"/>
                  </a:xfrm>
                  <a:prstGeom prst="ellipse">
                    <a:avLst/>
                  </a:prstGeom>
                  <a:noFill/>
                  <a:ln w="57150" cap="flat" cmpd="sng">
                    <a:solidFill>
                      <a:srgbClr val="8CF7E7"/>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93" name="Google Shape;303;p1">
                    <a:extLst>
                      <a:ext uri="{FF2B5EF4-FFF2-40B4-BE49-F238E27FC236}">
                        <a16:creationId xmlns:a16="http://schemas.microsoft.com/office/drawing/2014/main" id="{24A01751-7792-4685-8E62-55090AB14EAC}"/>
                      </a:ext>
                    </a:extLst>
                  </p:cNvPr>
                  <p:cNvSpPr/>
                  <p:nvPr/>
                </p:nvSpPr>
                <p:spPr>
                  <a:xfrm>
                    <a:off x="1310270" y="585169"/>
                    <a:ext cx="1469894" cy="1469894"/>
                  </a:xfrm>
                  <a:prstGeom prst="ellipse">
                    <a:avLst/>
                  </a:prstGeom>
                  <a:solidFill>
                    <a:srgbClr val="F2F2F2"/>
                  </a:solidFill>
                  <a:ln w="19050" cap="flat" cmpd="sng">
                    <a:solidFill>
                      <a:srgbClr val="3BBCAA"/>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cxnSp>
              <p:nvCxnSpPr>
                <p:cNvPr id="191" name="Google Shape;304;p1">
                  <a:extLst>
                    <a:ext uri="{FF2B5EF4-FFF2-40B4-BE49-F238E27FC236}">
                      <a16:creationId xmlns:a16="http://schemas.microsoft.com/office/drawing/2014/main" id="{627B561F-A49B-4BF7-9E95-62D646A21BA0}"/>
                    </a:ext>
                  </a:extLst>
                </p:cNvPr>
                <p:cNvCxnSpPr/>
                <p:nvPr/>
              </p:nvCxnSpPr>
              <p:spPr>
                <a:xfrm rot="10800000">
                  <a:off x="2653986" y="2946085"/>
                  <a:ext cx="91941" cy="0"/>
                </a:xfrm>
                <a:prstGeom prst="straightConnector1">
                  <a:avLst/>
                </a:prstGeom>
                <a:noFill/>
                <a:ln w="19050" cap="flat" cmpd="sng">
                  <a:solidFill>
                    <a:schemeClr val="dk1"/>
                  </a:solidFill>
                  <a:prstDash val="solid"/>
                  <a:miter lim="800000"/>
                  <a:headEnd type="none" w="sm" len="sm"/>
                  <a:tailEnd type="none" w="sm" len="sm"/>
                </a:ln>
              </p:spPr>
            </p:cxnSp>
          </p:grpSp>
        </p:grpSp>
        <p:pic>
          <p:nvPicPr>
            <p:cNvPr id="178" name="Google Shape;305;p1">
              <a:extLst>
                <a:ext uri="{FF2B5EF4-FFF2-40B4-BE49-F238E27FC236}">
                  <a16:creationId xmlns:a16="http://schemas.microsoft.com/office/drawing/2014/main" id="{B6B722C1-4EFD-4B41-80B0-F9CA4B748A94}"/>
                </a:ext>
              </a:extLst>
            </p:cNvPr>
            <p:cNvPicPr preferRelativeResize="0"/>
            <p:nvPr/>
          </p:nvPicPr>
          <p:blipFill rotWithShape="1">
            <a:blip r:embed="rId9">
              <a:alphaModFix/>
            </a:blip>
            <a:srcRect/>
            <a:stretch/>
          </p:blipFill>
          <p:spPr>
            <a:xfrm rot="528752">
              <a:off x="1933194" y="3147008"/>
              <a:ext cx="771706" cy="771706"/>
            </a:xfrm>
            <a:prstGeom prst="rect">
              <a:avLst/>
            </a:prstGeom>
            <a:noFill/>
            <a:ln>
              <a:noFill/>
            </a:ln>
          </p:spPr>
        </p:pic>
        <p:cxnSp>
          <p:nvCxnSpPr>
            <p:cNvPr id="179" name="Google Shape;306;p1">
              <a:extLst>
                <a:ext uri="{FF2B5EF4-FFF2-40B4-BE49-F238E27FC236}">
                  <a16:creationId xmlns:a16="http://schemas.microsoft.com/office/drawing/2014/main" id="{B9522917-4FE6-4FD4-A9D8-B0C73F7CF47B}"/>
                </a:ext>
              </a:extLst>
            </p:cNvPr>
            <p:cNvCxnSpPr/>
            <p:nvPr/>
          </p:nvCxnSpPr>
          <p:spPr>
            <a:xfrm rot="10800000">
              <a:off x="2371725" y="3824961"/>
              <a:ext cx="101309" cy="0"/>
            </a:xfrm>
            <a:prstGeom prst="straightConnector1">
              <a:avLst/>
            </a:prstGeom>
            <a:noFill/>
            <a:ln w="19050" cap="flat" cmpd="sng">
              <a:solidFill>
                <a:schemeClr val="dk1"/>
              </a:solidFill>
              <a:prstDash val="solid"/>
              <a:miter lim="800000"/>
              <a:headEnd type="none" w="sm" len="sm"/>
              <a:tailEnd type="none" w="sm" len="sm"/>
            </a:ln>
          </p:spPr>
        </p:cxnSp>
        <p:cxnSp>
          <p:nvCxnSpPr>
            <p:cNvPr id="180" name="Google Shape;307;p1">
              <a:extLst>
                <a:ext uri="{FF2B5EF4-FFF2-40B4-BE49-F238E27FC236}">
                  <a16:creationId xmlns:a16="http://schemas.microsoft.com/office/drawing/2014/main" id="{2747EFDE-F186-4AEE-9EC1-333321A6B5F5}"/>
                </a:ext>
              </a:extLst>
            </p:cNvPr>
            <p:cNvCxnSpPr/>
            <p:nvPr/>
          </p:nvCxnSpPr>
          <p:spPr>
            <a:xfrm rot="10800000">
              <a:off x="2556762" y="3774161"/>
              <a:ext cx="65368" cy="0"/>
            </a:xfrm>
            <a:prstGeom prst="straightConnector1">
              <a:avLst/>
            </a:prstGeom>
            <a:noFill/>
            <a:ln w="19050" cap="flat" cmpd="sng">
              <a:solidFill>
                <a:schemeClr val="dk1"/>
              </a:solidFill>
              <a:prstDash val="solid"/>
              <a:miter lim="800000"/>
              <a:headEnd type="none" w="sm" len="sm"/>
              <a:tailEnd type="none" w="sm" len="sm"/>
            </a:ln>
          </p:spPr>
        </p:cxnSp>
        <p:cxnSp>
          <p:nvCxnSpPr>
            <p:cNvPr id="181" name="Google Shape;308;p1">
              <a:extLst>
                <a:ext uri="{FF2B5EF4-FFF2-40B4-BE49-F238E27FC236}">
                  <a16:creationId xmlns:a16="http://schemas.microsoft.com/office/drawing/2014/main" id="{2D51177E-6816-47B1-9AA1-FD03EFD07F91}"/>
                </a:ext>
              </a:extLst>
            </p:cNvPr>
            <p:cNvCxnSpPr/>
            <p:nvPr/>
          </p:nvCxnSpPr>
          <p:spPr>
            <a:xfrm rot="10800000">
              <a:off x="1962150" y="3863061"/>
              <a:ext cx="65607" cy="0"/>
            </a:xfrm>
            <a:prstGeom prst="straightConnector1">
              <a:avLst/>
            </a:prstGeom>
            <a:noFill/>
            <a:ln w="19050" cap="flat" cmpd="sng">
              <a:solidFill>
                <a:schemeClr val="dk1"/>
              </a:solidFill>
              <a:prstDash val="solid"/>
              <a:miter lim="800000"/>
              <a:headEnd type="none" w="sm" len="sm"/>
              <a:tailEnd type="none" w="sm" len="sm"/>
            </a:ln>
          </p:spPr>
        </p:cxnSp>
        <p:cxnSp>
          <p:nvCxnSpPr>
            <p:cNvPr id="182" name="Google Shape;309;p1">
              <a:extLst>
                <a:ext uri="{FF2B5EF4-FFF2-40B4-BE49-F238E27FC236}">
                  <a16:creationId xmlns:a16="http://schemas.microsoft.com/office/drawing/2014/main" id="{0FAAB3B9-44BA-41DC-8BDC-2A1E6ADAD1ED}"/>
                </a:ext>
              </a:extLst>
            </p:cNvPr>
            <p:cNvCxnSpPr/>
            <p:nvPr/>
          </p:nvCxnSpPr>
          <p:spPr>
            <a:xfrm rot="10800000">
              <a:off x="2057400" y="3415386"/>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83" name="Google Shape;310;p1">
              <a:extLst>
                <a:ext uri="{FF2B5EF4-FFF2-40B4-BE49-F238E27FC236}">
                  <a16:creationId xmlns:a16="http://schemas.microsoft.com/office/drawing/2014/main" id="{37FCCF94-4408-4814-8DBE-F3E220BD05A4}"/>
                </a:ext>
              </a:extLst>
            </p:cNvPr>
            <p:cNvCxnSpPr/>
            <p:nvPr/>
          </p:nvCxnSpPr>
          <p:spPr>
            <a:xfrm rot="10800000">
              <a:off x="1834555" y="3801149"/>
              <a:ext cx="88159" cy="0"/>
            </a:xfrm>
            <a:prstGeom prst="straightConnector1">
              <a:avLst/>
            </a:prstGeom>
            <a:noFill/>
            <a:ln w="19050" cap="flat" cmpd="sng">
              <a:solidFill>
                <a:schemeClr val="dk1"/>
              </a:solidFill>
              <a:prstDash val="solid"/>
              <a:miter lim="800000"/>
              <a:headEnd type="none" w="sm" len="sm"/>
              <a:tailEnd type="none" w="sm" len="sm"/>
            </a:ln>
          </p:spPr>
        </p:cxnSp>
        <p:sp>
          <p:nvSpPr>
            <p:cNvPr id="184" name="Google Shape;311;p1">
              <a:extLst>
                <a:ext uri="{FF2B5EF4-FFF2-40B4-BE49-F238E27FC236}">
                  <a16:creationId xmlns:a16="http://schemas.microsoft.com/office/drawing/2014/main" id="{75D1CA48-17A2-4BBA-8DA5-A2FB2419E76E}"/>
                </a:ext>
              </a:extLst>
            </p:cNvPr>
            <p:cNvSpPr/>
            <p:nvPr/>
          </p:nvSpPr>
          <p:spPr>
            <a:xfrm>
              <a:off x="2329712" y="3371632"/>
              <a:ext cx="181420" cy="181420"/>
            </a:xfrm>
            <a:prstGeom prst="ellipse">
              <a:avLst/>
            </a:prstGeom>
            <a:solidFill>
              <a:srgbClr val="8CF7E7"/>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85" name="Google Shape;312;p1">
              <a:extLst>
                <a:ext uri="{FF2B5EF4-FFF2-40B4-BE49-F238E27FC236}">
                  <a16:creationId xmlns:a16="http://schemas.microsoft.com/office/drawing/2014/main" id="{0F4CD360-7B2A-44CD-8045-38E778BA3EA9}"/>
                </a:ext>
              </a:extLst>
            </p:cNvPr>
            <p:cNvSpPr/>
            <p:nvPr/>
          </p:nvSpPr>
          <p:spPr>
            <a:xfrm>
              <a:off x="2347212" y="3256229"/>
              <a:ext cx="104775" cy="67829"/>
            </a:xfrm>
            <a:prstGeom prst="rect">
              <a:avLst/>
            </a:prstGeom>
            <a:solidFill>
              <a:srgbClr val="8CF7E7"/>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sp>
        <p:nvSpPr>
          <p:cNvPr id="194" name="TextBox 193">
            <a:extLst>
              <a:ext uri="{FF2B5EF4-FFF2-40B4-BE49-F238E27FC236}">
                <a16:creationId xmlns:a16="http://schemas.microsoft.com/office/drawing/2014/main" id="{3541ECB4-BAF0-4296-9B19-B62B42A55B56}"/>
              </a:ext>
            </a:extLst>
          </p:cNvPr>
          <p:cNvSpPr txBox="1"/>
          <p:nvPr/>
        </p:nvSpPr>
        <p:spPr>
          <a:xfrm>
            <a:off x="3685686" y="2181728"/>
            <a:ext cx="2213614" cy="461665"/>
          </a:xfrm>
          <a:prstGeom prst="rect">
            <a:avLst/>
          </a:prstGeom>
          <a:noFill/>
        </p:spPr>
        <p:txBody>
          <a:bodyPr wrap="square">
            <a:spAutoFit/>
          </a:bodyPr>
          <a:lstStyle/>
          <a:p>
            <a:r>
              <a:rPr lang="en-US" sz="2400" b="1" dirty="0">
                <a:solidFill>
                  <a:schemeClr val="tx2">
                    <a:lumMod val="75000"/>
                  </a:schemeClr>
                </a:solidFill>
              </a:rPr>
              <a:t>Approach</a:t>
            </a:r>
            <a:endParaRPr lang="en-CA" sz="2400" b="1" dirty="0">
              <a:solidFill>
                <a:schemeClr val="tx2">
                  <a:lumMod val="75000"/>
                </a:schemeClr>
              </a:solidFill>
            </a:endParaRPr>
          </a:p>
        </p:txBody>
      </p:sp>
      <p:grpSp>
        <p:nvGrpSpPr>
          <p:cNvPr id="195" name="Google Shape;250;p1">
            <a:extLst>
              <a:ext uri="{FF2B5EF4-FFF2-40B4-BE49-F238E27FC236}">
                <a16:creationId xmlns:a16="http://schemas.microsoft.com/office/drawing/2014/main" id="{0EA9F339-2E86-4065-B01C-CB158DF62322}"/>
              </a:ext>
            </a:extLst>
          </p:cNvPr>
          <p:cNvGrpSpPr/>
          <p:nvPr/>
        </p:nvGrpSpPr>
        <p:grpSpPr>
          <a:xfrm>
            <a:off x="7495432" y="1211079"/>
            <a:ext cx="1680904" cy="1230506"/>
            <a:chOff x="10051354" y="993959"/>
            <a:chExt cx="2028388" cy="1640676"/>
          </a:xfrm>
        </p:grpSpPr>
        <p:sp>
          <p:nvSpPr>
            <p:cNvPr id="196" name="Google Shape;251;p1">
              <a:extLst>
                <a:ext uri="{FF2B5EF4-FFF2-40B4-BE49-F238E27FC236}">
                  <a16:creationId xmlns:a16="http://schemas.microsoft.com/office/drawing/2014/main" id="{A67731A4-D9EB-4744-A10A-7FA2E5F0A3D6}"/>
                </a:ext>
              </a:extLst>
            </p:cNvPr>
            <p:cNvSpPr txBox="1"/>
            <p:nvPr/>
          </p:nvSpPr>
          <p:spPr>
            <a:xfrm>
              <a:off x="10051354" y="993959"/>
              <a:ext cx="2028388" cy="646291"/>
            </a:xfrm>
            <a:prstGeom prst="rect">
              <a:avLst/>
            </a:prstGeom>
            <a:noFill/>
            <a:ln>
              <a:noFill/>
            </a:ln>
          </p:spPr>
          <p:txBody>
            <a:bodyPr spcFirstLastPara="1" wrap="square" lIns="68569" tIns="34275" rIns="68569" bIns="34275" anchor="t" anchorCtr="0">
              <a:spAutoFit/>
            </a:bodyPr>
            <a:lstStyle/>
            <a:p>
              <a:r>
                <a:rPr lang="en-CA" sz="1350" b="1" dirty="0">
                  <a:effectLst/>
                  <a:latin typeface="Arial" panose="020B0604020202020204" pitchFamily="34" charset="0"/>
                  <a:ea typeface="Times New Roman" panose="02020603050405020304" pitchFamily="18" charset="0"/>
                  <a:cs typeface="Times New Roman" panose="02020603050405020304" pitchFamily="18" charset="0"/>
                </a:rPr>
                <a:t>Conclusion and Recommendations</a:t>
              </a:r>
              <a:endParaRPr sz="1350" b="1" dirty="0">
                <a:solidFill>
                  <a:schemeClr val="dk1"/>
                </a:solidFill>
                <a:latin typeface="Twentieth Century"/>
                <a:ea typeface="Twentieth Century"/>
                <a:cs typeface="Twentieth Century"/>
                <a:sym typeface="Twentieth Century"/>
              </a:endParaRPr>
            </a:p>
          </p:txBody>
        </p:sp>
        <p:sp>
          <p:nvSpPr>
            <p:cNvPr id="197" name="Google Shape;252;p1">
              <a:extLst>
                <a:ext uri="{FF2B5EF4-FFF2-40B4-BE49-F238E27FC236}">
                  <a16:creationId xmlns:a16="http://schemas.microsoft.com/office/drawing/2014/main" id="{803CB16E-6E40-4E93-9FE2-8D01ABF07819}"/>
                </a:ext>
              </a:extLst>
            </p:cNvPr>
            <p:cNvSpPr txBox="1"/>
            <p:nvPr/>
          </p:nvSpPr>
          <p:spPr>
            <a:xfrm>
              <a:off x="10091521" y="1639530"/>
              <a:ext cx="1889194" cy="995105"/>
            </a:xfrm>
            <a:prstGeom prst="rect">
              <a:avLst/>
            </a:prstGeom>
            <a:noFill/>
            <a:ln>
              <a:noFill/>
            </a:ln>
          </p:spPr>
          <p:txBody>
            <a:bodyPr spcFirstLastPara="1" wrap="square" lIns="68569" tIns="34275" rIns="68569" bIns="34275" anchor="t" anchorCtr="0">
              <a:spAutoFit/>
            </a:bodyPr>
            <a:lstStyle/>
            <a:p>
              <a:r>
                <a:rPr lang="en-CA" sz="1100" dirty="0">
                  <a:effectLst/>
                  <a:latin typeface="Arial" panose="020B0604020202020204" pitchFamily="34" charset="0"/>
                  <a:ea typeface="Times New Roman" panose="02020603050405020304" pitchFamily="18" charset="0"/>
                  <a:cs typeface="Times New Roman" panose="02020603050405020304" pitchFamily="18" charset="0"/>
                </a:rPr>
                <a:t>The key findings of the study are summarized, and recommendations for future </a:t>
              </a:r>
              <a:endParaRPr sz="1100" dirty="0">
                <a:solidFill>
                  <a:srgbClr val="3A3838"/>
                </a:solidFill>
                <a:latin typeface="Calibri"/>
                <a:ea typeface="Calibri"/>
                <a:cs typeface="Calibri"/>
                <a:sym typeface="Calibri"/>
              </a:endParaRPr>
            </a:p>
          </p:txBody>
        </p:sp>
      </p:grpSp>
      <p:grpSp>
        <p:nvGrpSpPr>
          <p:cNvPr id="198" name="Google Shape;253;p1">
            <a:extLst>
              <a:ext uri="{FF2B5EF4-FFF2-40B4-BE49-F238E27FC236}">
                <a16:creationId xmlns:a16="http://schemas.microsoft.com/office/drawing/2014/main" id="{9A3154BE-1B13-4377-9920-5C8972741D32}"/>
              </a:ext>
            </a:extLst>
          </p:cNvPr>
          <p:cNvGrpSpPr/>
          <p:nvPr/>
        </p:nvGrpSpPr>
        <p:grpSpPr>
          <a:xfrm>
            <a:off x="7305806" y="3440405"/>
            <a:ext cx="1723547" cy="638609"/>
            <a:chOff x="9925347" y="980176"/>
            <a:chExt cx="1960580" cy="851479"/>
          </a:xfrm>
        </p:grpSpPr>
        <p:sp>
          <p:nvSpPr>
            <p:cNvPr id="199" name="Google Shape;254;p1">
              <a:extLst>
                <a:ext uri="{FF2B5EF4-FFF2-40B4-BE49-F238E27FC236}">
                  <a16:creationId xmlns:a16="http://schemas.microsoft.com/office/drawing/2014/main" id="{690E6742-7423-4F28-9BE5-6D5191118A79}"/>
                </a:ext>
              </a:extLst>
            </p:cNvPr>
            <p:cNvSpPr txBox="1"/>
            <p:nvPr/>
          </p:nvSpPr>
          <p:spPr>
            <a:xfrm>
              <a:off x="9925347" y="980176"/>
              <a:ext cx="1889193" cy="646291"/>
            </a:xfrm>
            <a:prstGeom prst="rect">
              <a:avLst/>
            </a:prstGeom>
            <a:noFill/>
            <a:ln>
              <a:noFill/>
            </a:ln>
          </p:spPr>
          <p:txBody>
            <a:bodyPr spcFirstLastPara="1" wrap="square" lIns="68569" tIns="34275" rIns="68569" bIns="34275" anchor="t" anchorCtr="0">
              <a:spAutoFit/>
            </a:bodyPr>
            <a:lstStyle/>
            <a:p>
              <a:r>
                <a:rPr lang="en-US" sz="1350" b="1" dirty="0">
                  <a:solidFill>
                    <a:schemeClr val="dk1"/>
                  </a:solidFill>
                  <a:latin typeface="Twentieth Century"/>
                  <a:ea typeface="Twentieth Century"/>
                  <a:cs typeface="Twentieth Century"/>
                  <a:sym typeface="Twentieth Century"/>
                </a:rPr>
                <a:t>Result Interpretation</a:t>
              </a:r>
              <a:endParaRPr sz="1350" b="1" dirty="0">
                <a:solidFill>
                  <a:schemeClr val="dk1"/>
                </a:solidFill>
                <a:latin typeface="Twentieth Century"/>
                <a:ea typeface="Twentieth Century"/>
                <a:cs typeface="Twentieth Century"/>
                <a:sym typeface="Twentieth Century"/>
              </a:endParaRPr>
            </a:p>
          </p:txBody>
        </p:sp>
        <p:sp>
          <p:nvSpPr>
            <p:cNvPr id="200" name="Google Shape;255;p1">
              <a:extLst>
                <a:ext uri="{FF2B5EF4-FFF2-40B4-BE49-F238E27FC236}">
                  <a16:creationId xmlns:a16="http://schemas.microsoft.com/office/drawing/2014/main" id="{EDBB8F86-5B80-48ED-B92E-EEF53FAEF0F8}"/>
                </a:ext>
              </a:extLst>
            </p:cNvPr>
            <p:cNvSpPr txBox="1"/>
            <p:nvPr/>
          </p:nvSpPr>
          <p:spPr>
            <a:xfrm>
              <a:off x="9996734" y="1308475"/>
              <a:ext cx="1889193" cy="523180"/>
            </a:xfrm>
            <a:prstGeom prst="rect">
              <a:avLst/>
            </a:prstGeom>
            <a:noFill/>
            <a:ln>
              <a:noFill/>
            </a:ln>
          </p:spPr>
          <p:txBody>
            <a:bodyPr spcFirstLastPara="1" wrap="square" lIns="68569" tIns="34275" rIns="68569" bIns="34275" anchor="t" anchorCtr="0">
              <a:spAutoFit/>
            </a:bodyPr>
            <a:lstStyle/>
            <a:p>
              <a:r>
                <a:rPr lang="en-US" sz="1050" dirty="0">
                  <a:solidFill>
                    <a:srgbClr val="3A3838"/>
                  </a:solidFill>
                  <a:latin typeface="Calibri"/>
                  <a:ea typeface="Calibri"/>
                  <a:cs typeface="Calibri"/>
                  <a:sym typeface="Calibri"/>
                </a:rPr>
                <a:t>Results are interpreted here</a:t>
              </a:r>
            </a:p>
          </p:txBody>
        </p:sp>
      </p:grpSp>
      <p:grpSp>
        <p:nvGrpSpPr>
          <p:cNvPr id="201" name="Google Shape;256;p1">
            <a:extLst>
              <a:ext uri="{FF2B5EF4-FFF2-40B4-BE49-F238E27FC236}">
                <a16:creationId xmlns:a16="http://schemas.microsoft.com/office/drawing/2014/main" id="{435D18BA-5AD0-4592-A953-379F6B609CCA}"/>
              </a:ext>
            </a:extLst>
          </p:cNvPr>
          <p:cNvGrpSpPr/>
          <p:nvPr/>
        </p:nvGrpSpPr>
        <p:grpSpPr>
          <a:xfrm>
            <a:off x="6736907" y="4801601"/>
            <a:ext cx="1668885" cy="771336"/>
            <a:chOff x="10012026" y="993959"/>
            <a:chExt cx="1971789" cy="1028448"/>
          </a:xfrm>
        </p:grpSpPr>
        <p:sp>
          <p:nvSpPr>
            <p:cNvPr id="202" name="Google Shape;257;p1">
              <a:extLst>
                <a:ext uri="{FF2B5EF4-FFF2-40B4-BE49-F238E27FC236}">
                  <a16:creationId xmlns:a16="http://schemas.microsoft.com/office/drawing/2014/main" id="{FB6BC380-9119-4076-99EC-6CA65781B90B}"/>
                </a:ext>
              </a:extLst>
            </p:cNvPr>
            <p:cNvSpPr txBox="1"/>
            <p:nvPr/>
          </p:nvSpPr>
          <p:spPr>
            <a:xfrm>
              <a:off x="10051354" y="993959"/>
              <a:ext cx="1932461" cy="369292"/>
            </a:xfrm>
            <a:prstGeom prst="rect">
              <a:avLst/>
            </a:prstGeom>
            <a:noFill/>
            <a:ln>
              <a:noFill/>
            </a:ln>
          </p:spPr>
          <p:txBody>
            <a:bodyPr spcFirstLastPara="1" wrap="square" lIns="68569" tIns="34275" rIns="68569" bIns="34275" anchor="t" anchorCtr="0">
              <a:spAutoFit/>
            </a:bodyPr>
            <a:lstStyle/>
            <a:p>
              <a:r>
                <a:rPr lang="en-US" sz="1350" b="1" dirty="0">
                  <a:solidFill>
                    <a:schemeClr val="dk1"/>
                  </a:solidFill>
                  <a:latin typeface="Twentieth Century"/>
                  <a:ea typeface="Twentieth Century"/>
                  <a:cs typeface="Twentieth Century"/>
                  <a:sym typeface="Twentieth Century"/>
                </a:rPr>
                <a:t>Model Evaluation</a:t>
              </a:r>
              <a:endParaRPr sz="1350" b="1" dirty="0">
                <a:solidFill>
                  <a:schemeClr val="dk1"/>
                </a:solidFill>
                <a:latin typeface="Twentieth Century"/>
                <a:ea typeface="Twentieth Century"/>
                <a:cs typeface="Twentieth Century"/>
                <a:sym typeface="Twentieth Century"/>
              </a:endParaRPr>
            </a:p>
          </p:txBody>
        </p:sp>
        <p:sp>
          <p:nvSpPr>
            <p:cNvPr id="203" name="Google Shape;258;p1">
              <a:extLst>
                <a:ext uri="{FF2B5EF4-FFF2-40B4-BE49-F238E27FC236}">
                  <a16:creationId xmlns:a16="http://schemas.microsoft.com/office/drawing/2014/main" id="{94ED48A0-C877-48AD-901F-54A664D1451D}"/>
                </a:ext>
              </a:extLst>
            </p:cNvPr>
            <p:cNvSpPr txBox="1"/>
            <p:nvPr/>
          </p:nvSpPr>
          <p:spPr>
            <a:xfrm>
              <a:off x="10012026" y="1283783"/>
              <a:ext cx="1889193" cy="738624"/>
            </a:xfrm>
            <a:prstGeom prst="rect">
              <a:avLst/>
            </a:prstGeom>
            <a:noFill/>
            <a:ln>
              <a:noFill/>
            </a:ln>
          </p:spPr>
          <p:txBody>
            <a:bodyPr spcFirstLastPara="1" wrap="square" lIns="68569" tIns="34275" rIns="68569" bIns="34275" anchor="t" anchorCtr="0">
              <a:spAutoFit/>
            </a:bodyPr>
            <a:lstStyle/>
            <a:p>
              <a:r>
                <a:rPr lang="en-US" sz="1050" dirty="0">
                  <a:solidFill>
                    <a:srgbClr val="3A3838"/>
                  </a:solidFill>
                  <a:latin typeface="Calibri"/>
                  <a:ea typeface="Calibri"/>
                  <a:cs typeface="Calibri"/>
                  <a:sym typeface="Calibri"/>
                </a:rPr>
                <a:t>Appropriate Metrices such as MSE, RMSE, MAE, MAPE and R2</a:t>
              </a:r>
              <a:endParaRPr sz="1050" dirty="0">
                <a:solidFill>
                  <a:srgbClr val="3A3838"/>
                </a:solidFill>
                <a:latin typeface="Calibri"/>
                <a:ea typeface="Calibri"/>
                <a:cs typeface="Calibri"/>
                <a:sym typeface="Calibri"/>
              </a:endParaRPr>
            </a:p>
          </p:txBody>
        </p:sp>
      </p:grpSp>
      <p:grpSp>
        <p:nvGrpSpPr>
          <p:cNvPr id="204" name="Google Shape;259;p1">
            <a:extLst>
              <a:ext uri="{FF2B5EF4-FFF2-40B4-BE49-F238E27FC236}">
                <a16:creationId xmlns:a16="http://schemas.microsoft.com/office/drawing/2014/main" id="{76A5B9D5-AECC-4AE3-9839-F33512FF83E4}"/>
              </a:ext>
            </a:extLst>
          </p:cNvPr>
          <p:cNvGrpSpPr/>
          <p:nvPr/>
        </p:nvGrpSpPr>
        <p:grpSpPr>
          <a:xfrm>
            <a:off x="4873001" y="5643962"/>
            <a:ext cx="2002590" cy="1169777"/>
            <a:chOff x="10051354" y="993959"/>
            <a:chExt cx="1917832" cy="1559704"/>
          </a:xfrm>
        </p:grpSpPr>
        <p:sp>
          <p:nvSpPr>
            <p:cNvPr id="205" name="Google Shape;260;p1">
              <a:extLst>
                <a:ext uri="{FF2B5EF4-FFF2-40B4-BE49-F238E27FC236}">
                  <a16:creationId xmlns:a16="http://schemas.microsoft.com/office/drawing/2014/main" id="{86AD4AE7-3BD2-4CB2-BCC6-5028D2ED4044}"/>
                </a:ext>
              </a:extLst>
            </p:cNvPr>
            <p:cNvSpPr txBox="1"/>
            <p:nvPr/>
          </p:nvSpPr>
          <p:spPr>
            <a:xfrm>
              <a:off x="10051354" y="993959"/>
              <a:ext cx="1886649" cy="646291"/>
            </a:xfrm>
            <a:prstGeom prst="rect">
              <a:avLst/>
            </a:prstGeom>
            <a:noFill/>
            <a:ln>
              <a:noFill/>
            </a:ln>
          </p:spPr>
          <p:txBody>
            <a:bodyPr spcFirstLastPara="1" wrap="square" lIns="68569" tIns="34275" rIns="68569" bIns="34275" anchor="t" anchorCtr="0">
              <a:spAutoFit/>
            </a:bodyPr>
            <a:lstStyle/>
            <a:p>
              <a:r>
                <a:rPr lang="en-US" sz="1350" b="1" dirty="0">
                  <a:solidFill>
                    <a:schemeClr val="dk1"/>
                  </a:solidFill>
                  <a:latin typeface="Twentieth Century"/>
                  <a:ea typeface="Twentieth Century"/>
                  <a:cs typeface="Twentieth Century"/>
                  <a:sym typeface="Twentieth Century"/>
                </a:rPr>
                <a:t>Data Visualization</a:t>
              </a:r>
              <a:endParaRPr sz="1350" b="1" dirty="0">
                <a:solidFill>
                  <a:schemeClr val="dk1"/>
                </a:solidFill>
                <a:latin typeface="Twentieth Century"/>
                <a:ea typeface="Twentieth Century"/>
                <a:cs typeface="Twentieth Century"/>
                <a:sym typeface="Twentieth Century"/>
              </a:endParaRPr>
            </a:p>
          </p:txBody>
        </p:sp>
        <p:sp>
          <p:nvSpPr>
            <p:cNvPr id="206" name="Google Shape;261;p1">
              <a:extLst>
                <a:ext uri="{FF2B5EF4-FFF2-40B4-BE49-F238E27FC236}">
                  <a16:creationId xmlns:a16="http://schemas.microsoft.com/office/drawing/2014/main" id="{CCA00C32-71EE-4130-A527-819266088DE5}"/>
                </a:ext>
              </a:extLst>
            </p:cNvPr>
            <p:cNvSpPr txBox="1"/>
            <p:nvPr/>
          </p:nvSpPr>
          <p:spPr>
            <a:xfrm>
              <a:off x="10079993" y="1332856"/>
              <a:ext cx="1889193" cy="1220807"/>
            </a:xfrm>
            <a:prstGeom prst="rect">
              <a:avLst/>
            </a:prstGeom>
            <a:noFill/>
            <a:ln>
              <a:noFill/>
            </a:ln>
          </p:spPr>
          <p:txBody>
            <a:bodyPr spcFirstLastPara="1" wrap="square" lIns="68569" tIns="34275" rIns="68569" bIns="34275" anchor="t" anchorCtr="0">
              <a:spAutoFit/>
            </a:bodyPr>
            <a:lstStyle/>
            <a:p>
              <a:r>
                <a:rPr lang="en-CA" sz="1100" dirty="0">
                  <a:effectLst/>
                  <a:latin typeface="Arial" panose="020B0604020202020204" pitchFamily="34" charset="0"/>
                  <a:ea typeface="Times New Roman" panose="02020603050405020304" pitchFamily="18" charset="0"/>
                  <a:cs typeface="Times New Roman" panose="02020603050405020304" pitchFamily="18" charset="0"/>
                </a:rPr>
                <a:t>EDA helps in identifying trends, patterns, and potential relationships between the features of the dataset.</a:t>
              </a:r>
              <a:endParaRPr sz="1100" dirty="0">
                <a:solidFill>
                  <a:srgbClr val="3A3838"/>
                </a:solidFill>
                <a:latin typeface="Calibri"/>
                <a:ea typeface="Calibri"/>
                <a:cs typeface="Calibri"/>
                <a:sym typeface="Calibri"/>
              </a:endParaRPr>
            </a:p>
          </p:txBody>
        </p:sp>
      </p:grpSp>
      <p:grpSp>
        <p:nvGrpSpPr>
          <p:cNvPr id="207" name="Google Shape;262;p1">
            <a:extLst>
              <a:ext uri="{FF2B5EF4-FFF2-40B4-BE49-F238E27FC236}">
                <a16:creationId xmlns:a16="http://schemas.microsoft.com/office/drawing/2014/main" id="{9CA8DB32-BD1C-4A68-93BB-6A9DA5533791}"/>
              </a:ext>
            </a:extLst>
          </p:cNvPr>
          <p:cNvGrpSpPr/>
          <p:nvPr/>
        </p:nvGrpSpPr>
        <p:grpSpPr>
          <a:xfrm>
            <a:off x="2406520" y="5637923"/>
            <a:ext cx="1827205" cy="977444"/>
            <a:chOff x="10051354" y="993959"/>
            <a:chExt cx="1916824" cy="1551578"/>
          </a:xfrm>
        </p:grpSpPr>
        <p:sp>
          <p:nvSpPr>
            <p:cNvPr id="208" name="Google Shape;263;p1">
              <a:extLst>
                <a:ext uri="{FF2B5EF4-FFF2-40B4-BE49-F238E27FC236}">
                  <a16:creationId xmlns:a16="http://schemas.microsoft.com/office/drawing/2014/main" id="{FE350FE4-5FAA-4013-9B8D-79FEC04019F8}"/>
                </a:ext>
              </a:extLst>
            </p:cNvPr>
            <p:cNvSpPr txBox="1"/>
            <p:nvPr/>
          </p:nvSpPr>
          <p:spPr>
            <a:xfrm>
              <a:off x="10051354" y="993959"/>
              <a:ext cx="1790737" cy="369292"/>
            </a:xfrm>
            <a:prstGeom prst="rect">
              <a:avLst/>
            </a:prstGeom>
            <a:noFill/>
            <a:ln>
              <a:noFill/>
            </a:ln>
          </p:spPr>
          <p:txBody>
            <a:bodyPr spcFirstLastPara="1" wrap="square" lIns="68569" tIns="34275" rIns="68569" bIns="34275" anchor="t" anchorCtr="0">
              <a:spAutoFit/>
            </a:bodyPr>
            <a:lstStyle/>
            <a:p>
              <a:r>
                <a:rPr lang="en-US" sz="1350" b="1" dirty="0">
                  <a:solidFill>
                    <a:schemeClr val="dk1"/>
                  </a:solidFill>
                  <a:latin typeface="Twentieth Century"/>
                  <a:ea typeface="Twentieth Century"/>
                  <a:cs typeface="Twentieth Century"/>
                  <a:sym typeface="Twentieth Century"/>
                </a:rPr>
                <a:t>Model Selection</a:t>
              </a:r>
              <a:endParaRPr sz="1350" b="1" dirty="0">
                <a:solidFill>
                  <a:schemeClr val="dk1"/>
                </a:solidFill>
                <a:latin typeface="Twentieth Century"/>
                <a:ea typeface="Twentieth Century"/>
                <a:cs typeface="Twentieth Century"/>
                <a:sym typeface="Twentieth Century"/>
              </a:endParaRPr>
            </a:p>
          </p:txBody>
        </p:sp>
        <p:sp>
          <p:nvSpPr>
            <p:cNvPr id="209" name="Google Shape;264;p1">
              <a:extLst>
                <a:ext uri="{FF2B5EF4-FFF2-40B4-BE49-F238E27FC236}">
                  <a16:creationId xmlns:a16="http://schemas.microsoft.com/office/drawing/2014/main" id="{A3A3FAFE-5782-462E-83FE-E0F20F9C5D2A}"/>
                </a:ext>
              </a:extLst>
            </p:cNvPr>
            <p:cNvSpPr txBox="1"/>
            <p:nvPr/>
          </p:nvSpPr>
          <p:spPr>
            <a:xfrm>
              <a:off x="10078985" y="1324730"/>
              <a:ext cx="1889193" cy="1220807"/>
            </a:xfrm>
            <a:prstGeom prst="rect">
              <a:avLst/>
            </a:prstGeom>
            <a:noFill/>
            <a:ln>
              <a:noFill/>
            </a:ln>
          </p:spPr>
          <p:txBody>
            <a:bodyPr spcFirstLastPara="1" wrap="square" lIns="68569" tIns="34275" rIns="68569" bIns="34275" anchor="t" anchorCtr="0">
              <a:spAutoFit/>
            </a:bodyPr>
            <a:lstStyle/>
            <a:p>
              <a:r>
                <a:rPr lang="en-CA" sz="1100" dirty="0">
                  <a:effectLst/>
                  <a:latin typeface="Arial" panose="020B0604020202020204" pitchFamily="34" charset="0"/>
                  <a:ea typeface="Times New Roman" panose="02020603050405020304" pitchFamily="18" charset="0"/>
                  <a:cs typeface="Times New Roman" panose="02020603050405020304" pitchFamily="18" charset="0"/>
                </a:rPr>
                <a:t>Models such as SMA, ES, ARIMA, SARIMA and Prophet models are selected </a:t>
              </a:r>
              <a:endParaRPr sz="1100" dirty="0">
                <a:solidFill>
                  <a:srgbClr val="3A3838"/>
                </a:solidFill>
                <a:latin typeface="Calibri"/>
                <a:ea typeface="Calibri"/>
                <a:cs typeface="Calibri"/>
                <a:sym typeface="Calibri"/>
              </a:endParaRPr>
            </a:p>
          </p:txBody>
        </p:sp>
      </p:grpSp>
      <p:grpSp>
        <p:nvGrpSpPr>
          <p:cNvPr id="210" name="Google Shape;265;p1">
            <a:extLst>
              <a:ext uri="{FF2B5EF4-FFF2-40B4-BE49-F238E27FC236}">
                <a16:creationId xmlns:a16="http://schemas.microsoft.com/office/drawing/2014/main" id="{BA65C22B-FACC-4922-BC19-003325AB3E75}"/>
              </a:ext>
            </a:extLst>
          </p:cNvPr>
          <p:cNvGrpSpPr/>
          <p:nvPr/>
        </p:nvGrpSpPr>
        <p:grpSpPr>
          <a:xfrm>
            <a:off x="434125" y="4550492"/>
            <a:ext cx="1444675" cy="670921"/>
            <a:chOff x="10051354" y="993959"/>
            <a:chExt cx="1926232" cy="894562"/>
          </a:xfrm>
        </p:grpSpPr>
        <p:sp>
          <p:nvSpPr>
            <p:cNvPr id="211" name="Google Shape;266;p1">
              <a:extLst>
                <a:ext uri="{FF2B5EF4-FFF2-40B4-BE49-F238E27FC236}">
                  <a16:creationId xmlns:a16="http://schemas.microsoft.com/office/drawing/2014/main" id="{3664D9AC-B41B-4F8A-8517-B3E8E9798911}"/>
                </a:ext>
              </a:extLst>
            </p:cNvPr>
            <p:cNvSpPr txBox="1"/>
            <p:nvPr/>
          </p:nvSpPr>
          <p:spPr>
            <a:xfrm>
              <a:off x="10051354" y="993959"/>
              <a:ext cx="1926232" cy="369292"/>
            </a:xfrm>
            <a:prstGeom prst="rect">
              <a:avLst/>
            </a:prstGeom>
            <a:noFill/>
            <a:ln>
              <a:noFill/>
            </a:ln>
          </p:spPr>
          <p:txBody>
            <a:bodyPr spcFirstLastPara="1" wrap="square" lIns="68569" tIns="34275" rIns="68569" bIns="34275" anchor="t" anchorCtr="0">
              <a:spAutoFit/>
            </a:bodyPr>
            <a:lstStyle/>
            <a:p>
              <a:r>
                <a:rPr lang="en-US" sz="1350" b="1" dirty="0">
                  <a:solidFill>
                    <a:schemeClr val="dk1"/>
                  </a:solidFill>
                  <a:latin typeface="Twentieth Century"/>
                  <a:ea typeface="Twentieth Century"/>
                  <a:cs typeface="Twentieth Century"/>
                  <a:sym typeface="Twentieth Century"/>
                </a:rPr>
                <a:t>Data Preparation</a:t>
              </a:r>
              <a:endParaRPr sz="1350" b="1" dirty="0">
                <a:solidFill>
                  <a:schemeClr val="dk1"/>
                </a:solidFill>
                <a:latin typeface="Twentieth Century"/>
                <a:ea typeface="Twentieth Century"/>
                <a:cs typeface="Twentieth Century"/>
                <a:sym typeface="Twentieth Century"/>
              </a:endParaRPr>
            </a:p>
          </p:txBody>
        </p:sp>
        <p:sp>
          <p:nvSpPr>
            <p:cNvPr id="212" name="Google Shape;267;p1">
              <a:extLst>
                <a:ext uri="{FF2B5EF4-FFF2-40B4-BE49-F238E27FC236}">
                  <a16:creationId xmlns:a16="http://schemas.microsoft.com/office/drawing/2014/main" id="{FEF2BE36-D60B-4EAB-8682-38B69447FC6B}"/>
                </a:ext>
              </a:extLst>
            </p:cNvPr>
            <p:cNvSpPr txBox="1"/>
            <p:nvPr/>
          </p:nvSpPr>
          <p:spPr>
            <a:xfrm>
              <a:off x="10081222" y="1344822"/>
              <a:ext cx="1889192" cy="543699"/>
            </a:xfrm>
            <a:prstGeom prst="rect">
              <a:avLst/>
            </a:prstGeom>
            <a:noFill/>
            <a:ln>
              <a:noFill/>
            </a:ln>
          </p:spPr>
          <p:txBody>
            <a:bodyPr spcFirstLastPara="1" wrap="square" lIns="68569" tIns="34275" rIns="68569" bIns="34275" anchor="t" anchorCtr="0">
              <a:spAutoFit/>
            </a:bodyPr>
            <a:lstStyle/>
            <a:p>
              <a:r>
                <a:rPr lang="en-US" sz="1100" dirty="0">
                  <a:solidFill>
                    <a:srgbClr val="3A3838"/>
                  </a:solidFill>
                  <a:latin typeface="+mj-lt"/>
                  <a:ea typeface="Calibri"/>
                  <a:cs typeface="Calibri"/>
                  <a:sym typeface="Calibri"/>
                </a:rPr>
                <a:t>Prepare data for analysis</a:t>
              </a:r>
              <a:endParaRPr sz="1100" dirty="0">
                <a:solidFill>
                  <a:srgbClr val="3A3838"/>
                </a:solidFill>
                <a:latin typeface="+mj-lt"/>
                <a:ea typeface="Calibri"/>
                <a:cs typeface="Calibri"/>
                <a:sym typeface="Calibri"/>
              </a:endParaRPr>
            </a:p>
          </p:txBody>
        </p:sp>
      </p:grpSp>
      <p:grpSp>
        <p:nvGrpSpPr>
          <p:cNvPr id="213" name="Google Shape;268;p1">
            <a:extLst>
              <a:ext uri="{FF2B5EF4-FFF2-40B4-BE49-F238E27FC236}">
                <a16:creationId xmlns:a16="http://schemas.microsoft.com/office/drawing/2014/main" id="{FB8B0028-8BBB-4CAB-8597-F03A3FD469C2}"/>
              </a:ext>
            </a:extLst>
          </p:cNvPr>
          <p:cNvGrpSpPr/>
          <p:nvPr/>
        </p:nvGrpSpPr>
        <p:grpSpPr>
          <a:xfrm>
            <a:off x="80008" y="2912191"/>
            <a:ext cx="1439904" cy="813030"/>
            <a:chOff x="10051354" y="993959"/>
            <a:chExt cx="1919871" cy="1084041"/>
          </a:xfrm>
        </p:grpSpPr>
        <p:sp>
          <p:nvSpPr>
            <p:cNvPr id="214" name="Google Shape;269;p1">
              <a:extLst>
                <a:ext uri="{FF2B5EF4-FFF2-40B4-BE49-F238E27FC236}">
                  <a16:creationId xmlns:a16="http://schemas.microsoft.com/office/drawing/2014/main" id="{67269FCD-64F6-462C-8805-FBBF01E3A245}"/>
                </a:ext>
              </a:extLst>
            </p:cNvPr>
            <p:cNvSpPr txBox="1"/>
            <p:nvPr/>
          </p:nvSpPr>
          <p:spPr>
            <a:xfrm>
              <a:off x="10051354" y="993959"/>
              <a:ext cx="1530326" cy="369292"/>
            </a:xfrm>
            <a:prstGeom prst="rect">
              <a:avLst/>
            </a:prstGeom>
            <a:noFill/>
            <a:ln>
              <a:noFill/>
            </a:ln>
          </p:spPr>
          <p:txBody>
            <a:bodyPr spcFirstLastPara="1" wrap="square" lIns="68569" tIns="34275" rIns="68569" bIns="34275" anchor="t" anchorCtr="0">
              <a:spAutoFit/>
            </a:bodyPr>
            <a:lstStyle/>
            <a:p>
              <a:r>
                <a:rPr lang="en-US" sz="1350" b="1" dirty="0">
                  <a:solidFill>
                    <a:schemeClr val="dk1"/>
                  </a:solidFill>
                  <a:latin typeface="Twentieth Century"/>
                  <a:ea typeface="Twentieth Century"/>
                  <a:cs typeface="Twentieth Century"/>
                  <a:sym typeface="Twentieth Century"/>
                </a:rPr>
                <a:t>Swot Analysis</a:t>
              </a:r>
              <a:endParaRPr sz="1350" b="1" dirty="0">
                <a:solidFill>
                  <a:schemeClr val="dk1"/>
                </a:solidFill>
                <a:latin typeface="Twentieth Century"/>
                <a:ea typeface="Twentieth Century"/>
                <a:cs typeface="Twentieth Century"/>
                <a:sym typeface="Twentieth Century"/>
              </a:endParaRPr>
            </a:p>
          </p:txBody>
        </p:sp>
        <p:sp>
          <p:nvSpPr>
            <p:cNvPr id="215" name="Google Shape;270;p1">
              <a:extLst>
                <a:ext uri="{FF2B5EF4-FFF2-40B4-BE49-F238E27FC236}">
                  <a16:creationId xmlns:a16="http://schemas.microsoft.com/office/drawing/2014/main" id="{778EBF88-D22E-490F-B224-D193743B5BC8}"/>
                </a:ext>
              </a:extLst>
            </p:cNvPr>
            <p:cNvSpPr txBox="1"/>
            <p:nvPr/>
          </p:nvSpPr>
          <p:spPr>
            <a:xfrm>
              <a:off x="10082032" y="1308598"/>
              <a:ext cx="1889193" cy="769402"/>
            </a:xfrm>
            <a:prstGeom prst="rect">
              <a:avLst/>
            </a:prstGeom>
            <a:noFill/>
            <a:ln>
              <a:noFill/>
            </a:ln>
          </p:spPr>
          <p:txBody>
            <a:bodyPr spcFirstLastPara="1" wrap="square" lIns="68569" tIns="34275" rIns="68569" bIns="34275" anchor="t" anchorCtr="0">
              <a:spAutoFit/>
            </a:bodyPr>
            <a:lstStyle/>
            <a:p>
              <a:r>
                <a:rPr lang="en-CA" sz="1100" dirty="0">
                  <a:effectLst/>
                  <a:latin typeface="Arial" panose="020B0604020202020204" pitchFamily="34" charset="0"/>
                  <a:ea typeface="Times New Roman" panose="02020603050405020304" pitchFamily="18" charset="0"/>
                  <a:cs typeface="Times New Roman" panose="02020603050405020304" pitchFamily="18" charset="0"/>
                </a:rPr>
                <a:t>Conducting a SWOT analysis of the selected models </a:t>
              </a:r>
              <a:endParaRPr sz="700" dirty="0">
                <a:solidFill>
                  <a:srgbClr val="3A3838"/>
                </a:solidFill>
                <a:latin typeface="Calibri"/>
                <a:ea typeface="Calibri"/>
                <a:cs typeface="Calibri"/>
                <a:sym typeface="Calibri"/>
              </a:endParaRPr>
            </a:p>
          </p:txBody>
        </p:sp>
      </p:grpSp>
      <p:grpSp>
        <p:nvGrpSpPr>
          <p:cNvPr id="216" name="Google Shape;271;p1">
            <a:extLst>
              <a:ext uri="{FF2B5EF4-FFF2-40B4-BE49-F238E27FC236}">
                <a16:creationId xmlns:a16="http://schemas.microsoft.com/office/drawing/2014/main" id="{0D53C82C-0D09-486A-B55F-D5F23F7A7108}"/>
              </a:ext>
            </a:extLst>
          </p:cNvPr>
          <p:cNvGrpSpPr/>
          <p:nvPr/>
        </p:nvGrpSpPr>
        <p:grpSpPr>
          <a:xfrm>
            <a:off x="208667" y="1673480"/>
            <a:ext cx="1438812" cy="653818"/>
            <a:chOff x="10051354" y="993959"/>
            <a:chExt cx="1918415" cy="871758"/>
          </a:xfrm>
        </p:grpSpPr>
        <p:sp>
          <p:nvSpPr>
            <p:cNvPr id="217" name="Google Shape;272;p1">
              <a:extLst>
                <a:ext uri="{FF2B5EF4-FFF2-40B4-BE49-F238E27FC236}">
                  <a16:creationId xmlns:a16="http://schemas.microsoft.com/office/drawing/2014/main" id="{7FEFFEC7-82EC-477E-BE1D-83748587CCDD}"/>
                </a:ext>
              </a:extLst>
            </p:cNvPr>
            <p:cNvSpPr txBox="1"/>
            <p:nvPr/>
          </p:nvSpPr>
          <p:spPr>
            <a:xfrm>
              <a:off x="10051354" y="993959"/>
              <a:ext cx="1786841" cy="369292"/>
            </a:xfrm>
            <a:prstGeom prst="rect">
              <a:avLst/>
            </a:prstGeom>
            <a:noFill/>
            <a:ln>
              <a:noFill/>
            </a:ln>
          </p:spPr>
          <p:txBody>
            <a:bodyPr spcFirstLastPara="1" wrap="square" lIns="68569" tIns="34275" rIns="68569" bIns="34275" anchor="t" anchorCtr="0">
              <a:spAutoFit/>
            </a:bodyPr>
            <a:lstStyle/>
            <a:p>
              <a:r>
                <a:rPr lang="en-US" sz="1350" b="1" dirty="0">
                  <a:solidFill>
                    <a:schemeClr val="dk1"/>
                  </a:solidFill>
                  <a:latin typeface="Twentieth Century"/>
                  <a:ea typeface="Twentieth Century"/>
                  <a:cs typeface="Twentieth Century"/>
                  <a:sym typeface="Twentieth Century"/>
                </a:rPr>
                <a:t>Data Collection</a:t>
              </a:r>
              <a:endParaRPr sz="1350" b="1" dirty="0">
                <a:solidFill>
                  <a:schemeClr val="dk1"/>
                </a:solidFill>
                <a:latin typeface="Twentieth Century"/>
                <a:ea typeface="Twentieth Century"/>
                <a:cs typeface="Twentieth Century"/>
                <a:sym typeface="Twentieth Century"/>
              </a:endParaRPr>
            </a:p>
          </p:txBody>
        </p:sp>
        <p:sp>
          <p:nvSpPr>
            <p:cNvPr id="218" name="Google Shape;273;p1">
              <a:extLst>
                <a:ext uri="{FF2B5EF4-FFF2-40B4-BE49-F238E27FC236}">
                  <a16:creationId xmlns:a16="http://schemas.microsoft.com/office/drawing/2014/main" id="{9BEC9421-D98D-473C-BCE5-FC50072F44E9}"/>
                </a:ext>
              </a:extLst>
            </p:cNvPr>
            <p:cNvSpPr txBox="1"/>
            <p:nvPr/>
          </p:nvSpPr>
          <p:spPr>
            <a:xfrm>
              <a:off x="10080576" y="1322018"/>
              <a:ext cx="1889193" cy="543699"/>
            </a:xfrm>
            <a:prstGeom prst="rect">
              <a:avLst/>
            </a:prstGeom>
            <a:noFill/>
            <a:ln>
              <a:noFill/>
            </a:ln>
          </p:spPr>
          <p:txBody>
            <a:bodyPr spcFirstLastPara="1" wrap="square" lIns="68569" tIns="34275" rIns="68569" bIns="34275" anchor="t" anchorCtr="0">
              <a:spAutoFit/>
            </a:bodyPr>
            <a:lstStyle/>
            <a:p>
              <a:r>
                <a:rPr lang="en-CA" sz="1100" dirty="0">
                  <a:effectLst/>
                  <a:latin typeface="Arial" panose="020B0604020202020204" pitchFamily="34" charset="0"/>
                  <a:ea typeface="Times New Roman" panose="02020603050405020304" pitchFamily="18" charset="0"/>
                  <a:cs typeface="Times New Roman" panose="02020603050405020304" pitchFamily="18" charset="0"/>
                </a:rPr>
                <a:t>Gather relevant historical price data </a:t>
              </a:r>
              <a:endParaRPr sz="700" dirty="0">
                <a:solidFill>
                  <a:srgbClr val="3A3838"/>
                </a:solidFill>
                <a:latin typeface="Calibri"/>
                <a:ea typeface="Calibri"/>
                <a:cs typeface="Calibri"/>
                <a:sym typeface="Calibri"/>
              </a:endParaRPr>
            </a:p>
          </p:txBody>
        </p:sp>
      </p:grpSp>
      <p:sp>
        <p:nvSpPr>
          <p:cNvPr id="221" name="Google Shape;275;p1">
            <a:extLst>
              <a:ext uri="{FF2B5EF4-FFF2-40B4-BE49-F238E27FC236}">
                <a16:creationId xmlns:a16="http://schemas.microsoft.com/office/drawing/2014/main" id="{FAE5257F-E550-4371-8FBF-B71AEA7526C5}"/>
              </a:ext>
            </a:extLst>
          </p:cNvPr>
          <p:cNvSpPr/>
          <p:nvPr/>
        </p:nvSpPr>
        <p:spPr>
          <a:xfrm>
            <a:off x="1350935" y="1025722"/>
            <a:ext cx="1159200" cy="1159200"/>
          </a:xfrm>
          <a:prstGeom prst="ellipse">
            <a:avLst/>
          </a:prstGeom>
          <a:noFill/>
          <a:ln w="19050" cap="flat" cmpd="sng">
            <a:solidFill>
              <a:srgbClr val="FFC500"/>
            </a:solidFill>
            <a:prstDash val="dash"/>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59" name="Google Shape;274;p1">
            <a:extLst>
              <a:ext uri="{FF2B5EF4-FFF2-40B4-BE49-F238E27FC236}">
                <a16:creationId xmlns:a16="http://schemas.microsoft.com/office/drawing/2014/main" id="{81950E60-3A6B-47D6-8E94-9AC180AEC0A2}"/>
              </a:ext>
            </a:extLst>
          </p:cNvPr>
          <p:cNvSpPr/>
          <p:nvPr/>
        </p:nvSpPr>
        <p:spPr>
          <a:xfrm>
            <a:off x="1382982" y="1070407"/>
            <a:ext cx="1081631" cy="1081631"/>
          </a:xfrm>
          <a:prstGeom prst="ellipse">
            <a:avLst/>
          </a:prstGeom>
          <a:solidFill>
            <a:srgbClr val="FFC500"/>
          </a:solidFill>
          <a:ln>
            <a:noFill/>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grpSp>
        <p:nvGrpSpPr>
          <p:cNvPr id="260" name="Google Shape;277;p1">
            <a:extLst>
              <a:ext uri="{FF2B5EF4-FFF2-40B4-BE49-F238E27FC236}">
                <a16:creationId xmlns:a16="http://schemas.microsoft.com/office/drawing/2014/main" id="{D227C6F7-F538-4D83-9D1F-32C999C5DD9F}"/>
              </a:ext>
            </a:extLst>
          </p:cNvPr>
          <p:cNvGrpSpPr/>
          <p:nvPr/>
        </p:nvGrpSpPr>
        <p:grpSpPr>
          <a:xfrm>
            <a:off x="1521712" y="1199670"/>
            <a:ext cx="796950" cy="796950"/>
            <a:chOff x="1672238" y="2600066"/>
            <a:chExt cx="1285351" cy="1285351"/>
          </a:xfrm>
        </p:grpSpPr>
        <p:grpSp>
          <p:nvGrpSpPr>
            <p:cNvPr id="261" name="Google Shape;278;p1">
              <a:extLst>
                <a:ext uri="{FF2B5EF4-FFF2-40B4-BE49-F238E27FC236}">
                  <a16:creationId xmlns:a16="http://schemas.microsoft.com/office/drawing/2014/main" id="{65774069-190A-417B-9B20-3352B77824AE}"/>
                </a:ext>
              </a:extLst>
            </p:cNvPr>
            <p:cNvGrpSpPr/>
            <p:nvPr/>
          </p:nvGrpSpPr>
          <p:grpSpPr>
            <a:xfrm>
              <a:off x="1672238" y="2600066"/>
              <a:ext cx="1285351" cy="1285351"/>
              <a:chOff x="1397665" y="665785"/>
              <a:chExt cx="1285351" cy="1285351"/>
            </a:xfrm>
          </p:grpSpPr>
          <p:grpSp>
            <p:nvGrpSpPr>
              <p:cNvPr id="274" name="Google Shape;279;p1">
                <a:extLst>
                  <a:ext uri="{FF2B5EF4-FFF2-40B4-BE49-F238E27FC236}">
                    <a16:creationId xmlns:a16="http://schemas.microsoft.com/office/drawing/2014/main" id="{4B0A13A4-429E-4240-8BDD-FC1DECC7186B}"/>
                  </a:ext>
                </a:extLst>
              </p:cNvPr>
              <p:cNvGrpSpPr/>
              <p:nvPr/>
            </p:nvGrpSpPr>
            <p:grpSpPr>
              <a:xfrm>
                <a:off x="1397665" y="665785"/>
                <a:ext cx="1285351" cy="1285351"/>
                <a:chOff x="1282890" y="562664"/>
                <a:chExt cx="1514902" cy="1514902"/>
              </a:xfrm>
            </p:grpSpPr>
            <p:sp>
              <p:nvSpPr>
                <p:cNvPr id="276" name="Google Shape;280;p1">
                  <a:extLst>
                    <a:ext uri="{FF2B5EF4-FFF2-40B4-BE49-F238E27FC236}">
                      <a16:creationId xmlns:a16="http://schemas.microsoft.com/office/drawing/2014/main" id="{8061AA10-1F12-44F8-AF4B-C524BBD67994}"/>
                    </a:ext>
                  </a:extLst>
                </p:cNvPr>
                <p:cNvSpPr/>
                <p:nvPr/>
              </p:nvSpPr>
              <p:spPr>
                <a:xfrm>
                  <a:off x="1282890" y="562664"/>
                  <a:ext cx="1514902" cy="1514902"/>
                </a:xfrm>
                <a:prstGeom prst="ellipse">
                  <a:avLst/>
                </a:prstGeom>
                <a:noFill/>
                <a:ln w="57150" cap="flat" cmpd="sng">
                  <a:solidFill>
                    <a:srgbClr val="FFE978"/>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77" name="Google Shape;281;p1">
                  <a:extLst>
                    <a:ext uri="{FF2B5EF4-FFF2-40B4-BE49-F238E27FC236}">
                      <a16:creationId xmlns:a16="http://schemas.microsoft.com/office/drawing/2014/main" id="{17DC45E1-63C4-418A-8A9D-599EFAEEC683}"/>
                    </a:ext>
                  </a:extLst>
                </p:cNvPr>
                <p:cNvSpPr/>
                <p:nvPr/>
              </p:nvSpPr>
              <p:spPr>
                <a:xfrm>
                  <a:off x="1310269" y="585168"/>
                  <a:ext cx="1469894" cy="1469894"/>
                </a:xfrm>
                <a:prstGeom prst="ellipse">
                  <a:avLst/>
                </a:prstGeom>
                <a:solidFill>
                  <a:srgbClr val="F2F2F2"/>
                </a:solidFill>
                <a:ln w="19050" cap="flat" cmpd="sng">
                  <a:solidFill>
                    <a:srgbClr val="F1CE4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pic>
            <p:nvPicPr>
              <p:cNvPr id="275" name="Google Shape;282;p1">
                <a:extLst>
                  <a:ext uri="{FF2B5EF4-FFF2-40B4-BE49-F238E27FC236}">
                    <a16:creationId xmlns:a16="http://schemas.microsoft.com/office/drawing/2014/main" id="{BA56908B-3B8D-4FE1-8CC1-1BC9A8A26DFE}"/>
                  </a:ext>
                </a:extLst>
              </p:cNvPr>
              <p:cNvPicPr preferRelativeResize="0"/>
              <p:nvPr/>
            </p:nvPicPr>
            <p:blipFill rotWithShape="1">
              <a:blip r:embed="rId10">
                <a:alphaModFix/>
              </a:blip>
              <a:srcRect/>
              <a:stretch/>
            </p:blipFill>
            <p:spPr>
              <a:xfrm>
                <a:off x="1616109" y="876299"/>
                <a:ext cx="848461" cy="848462"/>
              </a:xfrm>
              <a:prstGeom prst="rect">
                <a:avLst/>
              </a:prstGeom>
              <a:noFill/>
              <a:ln>
                <a:noFill/>
              </a:ln>
            </p:spPr>
          </p:pic>
        </p:grpSp>
        <p:grpSp>
          <p:nvGrpSpPr>
            <p:cNvPr id="262" name="Google Shape;283;p1">
              <a:extLst>
                <a:ext uri="{FF2B5EF4-FFF2-40B4-BE49-F238E27FC236}">
                  <a16:creationId xmlns:a16="http://schemas.microsoft.com/office/drawing/2014/main" id="{D01BA9BD-7152-4580-B71F-1355D493E037}"/>
                </a:ext>
              </a:extLst>
            </p:cNvPr>
            <p:cNvGrpSpPr/>
            <p:nvPr/>
          </p:nvGrpSpPr>
          <p:grpSpPr>
            <a:xfrm>
              <a:off x="1841955" y="2844032"/>
              <a:ext cx="923360" cy="612434"/>
              <a:chOff x="1567382" y="927100"/>
              <a:chExt cx="923360" cy="612434"/>
            </a:xfrm>
          </p:grpSpPr>
          <p:sp>
            <p:nvSpPr>
              <p:cNvPr id="263" name="Google Shape;284;p1">
                <a:extLst>
                  <a:ext uri="{FF2B5EF4-FFF2-40B4-BE49-F238E27FC236}">
                    <a16:creationId xmlns:a16="http://schemas.microsoft.com/office/drawing/2014/main" id="{EEDBEFF3-37D8-4234-B4B8-9CD1A611288B}"/>
                  </a:ext>
                </a:extLst>
              </p:cNvPr>
              <p:cNvSpPr/>
              <p:nvPr/>
            </p:nvSpPr>
            <p:spPr>
              <a:xfrm>
                <a:off x="1935565" y="1161365"/>
                <a:ext cx="209550" cy="222250"/>
              </a:xfrm>
              <a:prstGeom prst="ellipse">
                <a:avLst/>
              </a:prstGeom>
              <a:solidFill>
                <a:srgbClr val="FFE978"/>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cxnSp>
            <p:nvCxnSpPr>
              <p:cNvPr id="264" name="Google Shape;285;p1">
                <a:extLst>
                  <a:ext uri="{FF2B5EF4-FFF2-40B4-BE49-F238E27FC236}">
                    <a16:creationId xmlns:a16="http://schemas.microsoft.com/office/drawing/2014/main" id="{BF1A35F9-9A46-4666-8537-F8AAB6DD5C15}"/>
                  </a:ext>
                </a:extLst>
              </p:cNvPr>
              <p:cNvCxnSpPr/>
              <p:nvPr/>
            </p:nvCxnSpPr>
            <p:spPr>
              <a:xfrm rot="10800000">
                <a:off x="2288743" y="993434"/>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265" name="Google Shape;286;p1">
                <a:extLst>
                  <a:ext uri="{FF2B5EF4-FFF2-40B4-BE49-F238E27FC236}">
                    <a16:creationId xmlns:a16="http://schemas.microsoft.com/office/drawing/2014/main" id="{13A191D9-5343-4755-8181-490BA0679E68}"/>
                  </a:ext>
                </a:extLst>
              </p:cNvPr>
              <p:cNvCxnSpPr/>
              <p:nvPr/>
            </p:nvCxnSpPr>
            <p:spPr>
              <a:xfrm rot="10800000">
                <a:off x="2376657" y="1145834"/>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266" name="Google Shape;287;p1">
                <a:extLst>
                  <a:ext uri="{FF2B5EF4-FFF2-40B4-BE49-F238E27FC236}">
                    <a16:creationId xmlns:a16="http://schemas.microsoft.com/office/drawing/2014/main" id="{9B2EBA0C-AEE3-4BB4-9286-C6E9C5A7F8C1}"/>
                  </a:ext>
                </a:extLst>
              </p:cNvPr>
              <p:cNvCxnSpPr/>
              <p:nvPr/>
            </p:nvCxnSpPr>
            <p:spPr>
              <a:xfrm rot="10800000">
                <a:off x="2352229" y="1310934"/>
                <a:ext cx="138513" cy="0"/>
              </a:xfrm>
              <a:prstGeom prst="straightConnector1">
                <a:avLst/>
              </a:prstGeom>
              <a:noFill/>
              <a:ln w="19050" cap="flat" cmpd="sng">
                <a:solidFill>
                  <a:schemeClr val="dk1"/>
                </a:solidFill>
                <a:prstDash val="solid"/>
                <a:miter lim="800000"/>
                <a:headEnd type="none" w="sm" len="sm"/>
                <a:tailEnd type="none" w="sm" len="sm"/>
              </a:ln>
            </p:spPr>
          </p:cxnSp>
          <p:cxnSp>
            <p:nvCxnSpPr>
              <p:cNvPr id="267" name="Google Shape;288;p1">
                <a:extLst>
                  <a:ext uri="{FF2B5EF4-FFF2-40B4-BE49-F238E27FC236}">
                    <a16:creationId xmlns:a16="http://schemas.microsoft.com/office/drawing/2014/main" id="{3E760C8C-8BFB-4BFA-8051-6168224C83CF}"/>
                  </a:ext>
                </a:extLst>
              </p:cNvPr>
              <p:cNvCxnSpPr/>
              <p:nvPr/>
            </p:nvCxnSpPr>
            <p:spPr>
              <a:xfrm rot="10800000">
                <a:off x="2308272" y="1484435"/>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268" name="Google Shape;289;p1">
                <a:extLst>
                  <a:ext uri="{FF2B5EF4-FFF2-40B4-BE49-F238E27FC236}">
                    <a16:creationId xmlns:a16="http://schemas.microsoft.com/office/drawing/2014/main" id="{B3666515-B250-4B16-A02F-08929218F568}"/>
                  </a:ext>
                </a:extLst>
              </p:cNvPr>
              <p:cNvCxnSpPr/>
              <p:nvPr/>
            </p:nvCxnSpPr>
            <p:spPr>
              <a:xfrm rot="10800000">
                <a:off x="1616109" y="1313768"/>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269" name="Google Shape;290;p1">
                <a:extLst>
                  <a:ext uri="{FF2B5EF4-FFF2-40B4-BE49-F238E27FC236}">
                    <a16:creationId xmlns:a16="http://schemas.microsoft.com/office/drawing/2014/main" id="{8F5491F0-1756-4CD9-8462-935209C3BE16}"/>
                  </a:ext>
                </a:extLst>
              </p:cNvPr>
              <p:cNvCxnSpPr/>
              <p:nvPr/>
            </p:nvCxnSpPr>
            <p:spPr>
              <a:xfrm rot="10800000">
                <a:off x="1567382" y="1145152"/>
                <a:ext cx="136641" cy="0"/>
              </a:xfrm>
              <a:prstGeom prst="straightConnector1">
                <a:avLst/>
              </a:prstGeom>
              <a:noFill/>
              <a:ln w="19050" cap="flat" cmpd="sng">
                <a:solidFill>
                  <a:schemeClr val="dk1"/>
                </a:solidFill>
                <a:prstDash val="solid"/>
                <a:miter lim="800000"/>
                <a:headEnd type="none" w="sm" len="sm"/>
                <a:tailEnd type="none" w="sm" len="sm"/>
              </a:ln>
            </p:spPr>
          </p:cxnSp>
          <p:cxnSp>
            <p:nvCxnSpPr>
              <p:cNvPr id="270" name="Google Shape;291;p1">
                <a:extLst>
                  <a:ext uri="{FF2B5EF4-FFF2-40B4-BE49-F238E27FC236}">
                    <a16:creationId xmlns:a16="http://schemas.microsoft.com/office/drawing/2014/main" id="{9B9FC099-42B5-48A6-8500-46BF10AD4619}"/>
                  </a:ext>
                </a:extLst>
              </p:cNvPr>
              <p:cNvCxnSpPr/>
              <p:nvPr/>
            </p:nvCxnSpPr>
            <p:spPr>
              <a:xfrm rot="10800000">
                <a:off x="1704023" y="927100"/>
                <a:ext cx="103823" cy="0"/>
              </a:xfrm>
              <a:prstGeom prst="straightConnector1">
                <a:avLst/>
              </a:prstGeom>
              <a:noFill/>
              <a:ln w="19050" cap="flat" cmpd="sng">
                <a:solidFill>
                  <a:schemeClr val="dk1"/>
                </a:solidFill>
                <a:prstDash val="solid"/>
                <a:miter lim="800000"/>
                <a:headEnd type="none" w="sm" len="sm"/>
                <a:tailEnd type="none" w="sm" len="sm"/>
              </a:ln>
            </p:spPr>
          </p:cxnSp>
          <p:cxnSp>
            <p:nvCxnSpPr>
              <p:cNvPr id="271" name="Google Shape;292;p1">
                <a:extLst>
                  <a:ext uri="{FF2B5EF4-FFF2-40B4-BE49-F238E27FC236}">
                    <a16:creationId xmlns:a16="http://schemas.microsoft.com/office/drawing/2014/main" id="{5F614D9F-C2E0-4908-8980-B7CDC72486F1}"/>
                  </a:ext>
                </a:extLst>
              </p:cNvPr>
              <p:cNvCxnSpPr/>
              <p:nvPr/>
            </p:nvCxnSpPr>
            <p:spPr>
              <a:xfrm rot="10800000">
                <a:off x="1671205" y="1481480"/>
                <a:ext cx="93143" cy="0"/>
              </a:xfrm>
              <a:prstGeom prst="straightConnector1">
                <a:avLst/>
              </a:prstGeom>
              <a:noFill/>
              <a:ln w="19050" cap="flat" cmpd="sng">
                <a:solidFill>
                  <a:schemeClr val="dk1"/>
                </a:solidFill>
                <a:prstDash val="solid"/>
                <a:miter lim="800000"/>
                <a:headEnd type="none" w="sm" len="sm"/>
                <a:tailEnd type="none" w="sm" len="sm"/>
              </a:ln>
            </p:spPr>
          </p:cxnSp>
          <p:cxnSp>
            <p:nvCxnSpPr>
              <p:cNvPr id="272" name="Google Shape;293;p1">
                <a:extLst>
                  <a:ext uri="{FF2B5EF4-FFF2-40B4-BE49-F238E27FC236}">
                    <a16:creationId xmlns:a16="http://schemas.microsoft.com/office/drawing/2014/main" id="{4E6E8498-C87F-418E-A328-0F66F578C5C7}"/>
                  </a:ext>
                </a:extLst>
              </p:cNvPr>
              <p:cNvCxnSpPr/>
              <p:nvPr/>
            </p:nvCxnSpPr>
            <p:spPr>
              <a:xfrm rot="10800000">
                <a:off x="1764348" y="1539534"/>
                <a:ext cx="86996" cy="0"/>
              </a:xfrm>
              <a:prstGeom prst="straightConnector1">
                <a:avLst/>
              </a:prstGeom>
              <a:noFill/>
              <a:ln w="19050" cap="flat" cmpd="sng">
                <a:solidFill>
                  <a:schemeClr val="dk1"/>
                </a:solidFill>
                <a:prstDash val="solid"/>
                <a:miter lim="800000"/>
                <a:headEnd type="none" w="sm" len="sm"/>
                <a:tailEnd type="none" w="sm" len="sm"/>
              </a:ln>
            </p:spPr>
          </p:cxnSp>
          <p:cxnSp>
            <p:nvCxnSpPr>
              <p:cNvPr id="273" name="Google Shape;294;p1">
                <a:extLst>
                  <a:ext uri="{FF2B5EF4-FFF2-40B4-BE49-F238E27FC236}">
                    <a16:creationId xmlns:a16="http://schemas.microsoft.com/office/drawing/2014/main" id="{A44E2EB5-EEEF-465E-8D16-D48F3AD34697}"/>
                  </a:ext>
                </a:extLst>
              </p:cNvPr>
              <p:cNvCxnSpPr/>
              <p:nvPr/>
            </p:nvCxnSpPr>
            <p:spPr>
              <a:xfrm rot="10800000">
                <a:off x="2246516" y="1482384"/>
                <a:ext cx="42227" cy="0"/>
              </a:xfrm>
              <a:prstGeom prst="straightConnector1">
                <a:avLst/>
              </a:prstGeom>
              <a:noFill/>
              <a:ln w="19050" cap="flat" cmpd="sng">
                <a:solidFill>
                  <a:schemeClr val="dk1"/>
                </a:solidFill>
                <a:prstDash val="solid"/>
                <a:miter lim="800000"/>
                <a:headEnd type="none" w="sm" len="sm"/>
                <a:tailEnd type="none" w="sm" len="sm"/>
              </a:ln>
            </p:spPr>
          </p:cxnSp>
        </p:grpSp>
      </p:grpSp>
      <p:sp>
        <p:nvSpPr>
          <p:cNvPr id="280" name="Title 1">
            <a:extLst>
              <a:ext uri="{FF2B5EF4-FFF2-40B4-BE49-F238E27FC236}">
                <a16:creationId xmlns:a16="http://schemas.microsoft.com/office/drawing/2014/main" id="{10978964-D480-4532-9718-9832CFE7E0C8}"/>
              </a:ext>
            </a:extLst>
          </p:cNvPr>
          <p:cNvSpPr txBox="1">
            <a:spLocks/>
          </p:cNvSpPr>
          <p:nvPr/>
        </p:nvSpPr>
        <p:spPr>
          <a:xfrm>
            <a:off x="365568" y="362270"/>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a:t>Methodology</a:t>
            </a:r>
            <a:endParaRPr lang="en-US" dirty="0"/>
          </a:p>
        </p:txBody>
      </p:sp>
    </p:spTree>
    <p:extLst>
      <p:ext uri="{BB962C8B-B14F-4D97-AF65-F5344CB8AC3E}">
        <p14:creationId xmlns:p14="http://schemas.microsoft.com/office/powerpoint/2010/main" val="91842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Overview of the Data – Historical viewpoint</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357408" y="6145407"/>
            <a:ext cx="2072216" cy="365125"/>
          </a:xfrm>
        </p:spPr>
        <p:txBody>
          <a:bodyPr/>
          <a:lstStyle/>
          <a:p>
            <a:fld id="{A354A0DC-DF50-43B1-9E71-CB5D46A10795}" type="datetime4">
              <a:rPr lang="en-US" smtClean="0"/>
              <a:t>April 13, 2023</a:t>
            </a:fld>
            <a:r>
              <a:rPr lang="en-CA"/>
              <a:t>     </a:t>
            </a:r>
            <a:r>
              <a:rPr lang="en-CA" dirty="0"/>
              <a:t>|</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pic>
        <p:nvPicPr>
          <p:cNvPr id="13" name="Picture 12">
            <a:extLst>
              <a:ext uri="{FF2B5EF4-FFF2-40B4-BE49-F238E27FC236}">
                <a16:creationId xmlns:a16="http://schemas.microsoft.com/office/drawing/2014/main" id="{70135A70-7840-53AD-01D5-7489FDB05C7F}"/>
              </a:ext>
            </a:extLst>
          </p:cNvPr>
          <p:cNvPicPr>
            <a:picLocks noChangeAspect="1"/>
          </p:cNvPicPr>
          <p:nvPr/>
        </p:nvPicPr>
        <p:blipFill>
          <a:blip r:embed="rId3"/>
          <a:stretch>
            <a:fillRect/>
          </a:stretch>
        </p:blipFill>
        <p:spPr>
          <a:xfrm>
            <a:off x="147332" y="902840"/>
            <a:ext cx="8444818" cy="2397043"/>
          </a:xfrm>
          <a:prstGeom prst="rect">
            <a:avLst/>
          </a:prstGeom>
        </p:spPr>
      </p:pic>
      <p:pic>
        <p:nvPicPr>
          <p:cNvPr id="20" name="Picture 19">
            <a:extLst>
              <a:ext uri="{FF2B5EF4-FFF2-40B4-BE49-F238E27FC236}">
                <a16:creationId xmlns:a16="http://schemas.microsoft.com/office/drawing/2014/main" id="{96E6CAA4-A6CA-CC4E-04D4-2988E525AEE8}"/>
              </a:ext>
            </a:extLst>
          </p:cNvPr>
          <p:cNvPicPr>
            <a:picLocks noChangeAspect="1"/>
          </p:cNvPicPr>
          <p:nvPr/>
        </p:nvPicPr>
        <p:blipFill>
          <a:blip r:embed="rId4"/>
          <a:stretch>
            <a:fillRect/>
          </a:stretch>
        </p:blipFill>
        <p:spPr>
          <a:xfrm>
            <a:off x="365567" y="3299883"/>
            <a:ext cx="8064057" cy="2653242"/>
          </a:xfrm>
          <a:prstGeom prst="rect">
            <a:avLst/>
          </a:prstGeom>
        </p:spPr>
      </p:pic>
      <p:pic>
        <p:nvPicPr>
          <p:cNvPr id="21" name="Picture 4">
            <a:extLst>
              <a:ext uri="{FF2B5EF4-FFF2-40B4-BE49-F238E27FC236}">
                <a16:creationId xmlns:a16="http://schemas.microsoft.com/office/drawing/2014/main" id="{7BC54B50-E85F-927B-AF24-2F01B333B2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5752" y="4933949"/>
            <a:ext cx="599459" cy="4761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ethereum | Drupal.org">
            <a:extLst>
              <a:ext uri="{FF2B5EF4-FFF2-40B4-BE49-F238E27FC236}">
                <a16:creationId xmlns:a16="http://schemas.microsoft.com/office/drawing/2014/main" id="{F580B58B-17D3-1589-9F23-3067A4ACE8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4089" y="4827151"/>
            <a:ext cx="1247776" cy="7278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Beginner&amp;#39;s Guide to What is Dogecoin (+ Best Dogecoin Wallet)">
            <a:extLst>
              <a:ext uri="{FF2B5EF4-FFF2-40B4-BE49-F238E27FC236}">
                <a16:creationId xmlns:a16="http://schemas.microsoft.com/office/drawing/2014/main" id="{05A1CB50-44A2-CBA3-8CBC-87EA0A294D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4327" y="4791270"/>
            <a:ext cx="1415875" cy="8810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Cardano Logo - Free vector graphic on Pixabay">
            <a:extLst>
              <a:ext uri="{FF2B5EF4-FFF2-40B4-BE49-F238E27FC236}">
                <a16:creationId xmlns:a16="http://schemas.microsoft.com/office/drawing/2014/main" id="{1C2CE4FE-7E02-D354-51A4-D37139396BD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67183" y="3501793"/>
            <a:ext cx="1455642" cy="7278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EE59545-80BB-1EAE-4DB4-2A0FA7CF953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61479" y="3501793"/>
            <a:ext cx="1342499" cy="37781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Download Binance Logo in SVG Vector or PNG File Format - Logo.wine">
            <a:extLst>
              <a:ext uri="{FF2B5EF4-FFF2-40B4-BE49-F238E27FC236}">
                <a16:creationId xmlns:a16="http://schemas.microsoft.com/office/drawing/2014/main" id="{39A5B511-F3DA-5E7A-C176-1D59AB49280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34946" y="3299883"/>
            <a:ext cx="1870794" cy="124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1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Overview of the Data – Investor’s interest</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3C8DD4B3-0452-4490-A628-22C67C8D4E23}" type="datetime4">
              <a:rPr lang="en-US" smtClean="0"/>
              <a:t>April 13,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6</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pic>
        <p:nvPicPr>
          <p:cNvPr id="3" name="Picture 2">
            <a:extLst>
              <a:ext uri="{FF2B5EF4-FFF2-40B4-BE49-F238E27FC236}">
                <a16:creationId xmlns:a16="http://schemas.microsoft.com/office/drawing/2014/main" id="{142A6E80-9716-90F5-CA5E-C6ABEB5E86B8}"/>
              </a:ext>
            </a:extLst>
          </p:cNvPr>
          <p:cNvPicPr>
            <a:picLocks noChangeAspect="1"/>
          </p:cNvPicPr>
          <p:nvPr/>
        </p:nvPicPr>
        <p:blipFill>
          <a:blip r:embed="rId4"/>
          <a:stretch>
            <a:fillRect/>
          </a:stretch>
        </p:blipFill>
        <p:spPr>
          <a:xfrm>
            <a:off x="365568" y="765131"/>
            <a:ext cx="8205676" cy="5042815"/>
          </a:xfrm>
          <a:prstGeom prst="rect">
            <a:avLst/>
          </a:prstGeom>
        </p:spPr>
      </p:pic>
      <p:sp>
        <p:nvSpPr>
          <p:cNvPr id="8" name="Title 1">
            <a:extLst>
              <a:ext uri="{FF2B5EF4-FFF2-40B4-BE49-F238E27FC236}">
                <a16:creationId xmlns:a16="http://schemas.microsoft.com/office/drawing/2014/main" id="{FC359F41-71BA-06A8-C9CE-EB7E8EAA17D4}"/>
              </a:ext>
            </a:extLst>
          </p:cNvPr>
          <p:cNvSpPr txBox="1">
            <a:spLocks/>
          </p:cNvSpPr>
          <p:nvPr/>
        </p:nvSpPr>
        <p:spPr>
          <a:xfrm>
            <a:off x="340784" y="6085392"/>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dirty="0"/>
              <a:t>Technical Analysis</a:t>
            </a:r>
          </a:p>
        </p:txBody>
      </p:sp>
      <p:pic>
        <p:nvPicPr>
          <p:cNvPr id="9" name="Picture 20">
            <a:extLst>
              <a:ext uri="{FF2B5EF4-FFF2-40B4-BE49-F238E27FC236}">
                <a16:creationId xmlns:a16="http://schemas.microsoft.com/office/drawing/2014/main" id="{EAE4F36C-C961-E141-35FF-E6A9366C9F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7101" y="1524001"/>
            <a:ext cx="950824" cy="4125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Cardano Logo - Free vector graphic on Pixabay">
            <a:extLst>
              <a:ext uri="{FF2B5EF4-FFF2-40B4-BE49-F238E27FC236}">
                <a16:creationId xmlns:a16="http://schemas.microsoft.com/office/drawing/2014/main" id="{16486BE4-289B-E0C3-4105-C847E49D0A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35372" y="2177818"/>
            <a:ext cx="1455642" cy="7278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Download Binance Logo in SVG Vector or PNG File Format - Logo.wine">
            <a:extLst>
              <a:ext uri="{FF2B5EF4-FFF2-40B4-BE49-F238E27FC236}">
                <a16:creationId xmlns:a16="http://schemas.microsoft.com/office/drawing/2014/main" id="{B58D3693-9C34-9F25-E497-9A88AE1582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7206" y="1312907"/>
            <a:ext cx="1870794" cy="12471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Beginner&amp;#39;s Guide to What is Dogecoin (+ Best Dogecoin Wallet)">
            <a:extLst>
              <a:ext uri="{FF2B5EF4-FFF2-40B4-BE49-F238E27FC236}">
                <a16:creationId xmlns:a16="http://schemas.microsoft.com/office/drawing/2014/main" id="{FC0059ED-33EA-C057-D7ED-8F062C58ED4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2050" y="4774021"/>
            <a:ext cx="1415875" cy="881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ethereum | Drupal.org">
            <a:extLst>
              <a:ext uri="{FF2B5EF4-FFF2-40B4-BE49-F238E27FC236}">
                <a16:creationId xmlns:a16="http://schemas.microsoft.com/office/drawing/2014/main" id="{AF1AA71D-4F4D-346A-9A2D-2D20E419902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3238" y="4012695"/>
            <a:ext cx="1247776" cy="7278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F035B97-F867-3F44-D782-B431D8BC762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92603" y="4297898"/>
            <a:ext cx="599459" cy="47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7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Overview of the Data – Investor’s interest</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F7FCA86-BCB5-46CB-A1F7-B61C43576D40}" type="datetime4">
              <a:rPr lang="en-US" smtClean="0"/>
              <a:t>April 13,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7</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8" name="Title 1">
            <a:extLst>
              <a:ext uri="{FF2B5EF4-FFF2-40B4-BE49-F238E27FC236}">
                <a16:creationId xmlns:a16="http://schemas.microsoft.com/office/drawing/2014/main" id="{FC359F41-71BA-06A8-C9CE-EB7E8EAA17D4}"/>
              </a:ext>
            </a:extLst>
          </p:cNvPr>
          <p:cNvSpPr txBox="1">
            <a:spLocks/>
          </p:cNvSpPr>
          <p:nvPr/>
        </p:nvSpPr>
        <p:spPr>
          <a:xfrm>
            <a:off x="340784" y="6085392"/>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dirty="0"/>
              <a:t>Technical Analysis</a:t>
            </a:r>
          </a:p>
        </p:txBody>
      </p:sp>
      <p:graphicFrame>
        <p:nvGraphicFramePr>
          <p:cNvPr id="3" name="Table 2">
            <a:extLst>
              <a:ext uri="{FF2B5EF4-FFF2-40B4-BE49-F238E27FC236}">
                <a16:creationId xmlns:a16="http://schemas.microsoft.com/office/drawing/2014/main" id="{9B0BF8D5-3D73-4D50-9C49-14AD2F696940}"/>
              </a:ext>
            </a:extLst>
          </p:cNvPr>
          <p:cNvGraphicFramePr>
            <a:graphicFrameLocks noGrp="1"/>
          </p:cNvGraphicFramePr>
          <p:nvPr>
            <p:extLst>
              <p:ext uri="{D42A27DB-BD31-4B8C-83A1-F6EECF244321}">
                <p14:modId xmlns:p14="http://schemas.microsoft.com/office/powerpoint/2010/main" val="815852519"/>
              </p:ext>
            </p:extLst>
          </p:nvPr>
        </p:nvGraphicFramePr>
        <p:xfrm>
          <a:off x="554627" y="874207"/>
          <a:ext cx="7665641" cy="4780146"/>
        </p:xfrm>
        <a:graphic>
          <a:graphicData uri="http://schemas.openxmlformats.org/drawingml/2006/table">
            <a:tbl>
              <a:tblPr firstRow="1" firstCol="1" bandRow="1">
                <a:tableStyleId>{5C22544A-7EE6-4342-B048-85BDC9FD1C3A}</a:tableStyleId>
              </a:tblPr>
              <a:tblGrid>
                <a:gridCol w="1891291">
                  <a:extLst>
                    <a:ext uri="{9D8B030D-6E8A-4147-A177-3AD203B41FA5}">
                      <a16:colId xmlns:a16="http://schemas.microsoft.com/office/drawing/2014/main" val="3057121632"/>
                    </a:ext>
                  </a:extLst>
                </a:gridCol>
                <a:gridCol w="1891291">
                  <a:extLst>
                    <a:ext uri="{9D8B030D-6E8A-4147-A177-3AD203B41FA5}">
                      <a16:colId xmlns:a16="http://schemas.microsoft.com/office/drawing/2014/main" val="3649870283"/>
                    </a:ext>
                  </a:extLst>
                </a:gridCol>
                <a:gridCol w="1891291">
                  <a:extLst>
                    <a:ext uri="{9D8B030D-6E8A-4147-A177-3AD203B41FA5}">
                      <a16:colId xmlns:a16="http://schemas.microsoft.com/office/drawing/2014/main" val="1527945765"/>
                    </a:ext>
                  </a:extLst>
                </a:gridCol>
                <a:gridCol w="1991768">
                  <a:extLst>
                    <a:ext uri="{9D8B030D-6E8A-4147-A177-3AD203B41FA5}">
                      <a16:colId xmlns:a16="http://schemas.microsoft.com/office/drawing/2014/main" val="3494171143"/>
                    </a:ext>
                  </a:extLst>
                </a:gridCol>
              </a:tblGrid>
              <a:tr h="682878">
                <a:tc>
                  <a:txBody>
                    <a:bodyPr/>
                    <a:lstStyle/>
                    <a:p>
                      <a:pPr>
                        <a:lnSpc>
                          <a:spcPct val="110000"/>
                        </a:lnSpc>
                        <a:spcAft>
                          <a:spcPts val="600"/>
                        </a:spcAft>
                      </a:pPr>
                      <a:r>
                        <a:rPr lang="en-CA" sz="1600">
                          <a:effectLst/>
                          <a:latin typeface="+mj-lt"/>
                        </a:rPr>
                        <a:t>Symbol</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RSI</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MACD</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MACD Signal</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925851049"/>
                  </a:ext>
                </a:extLst>
              </a:tr>
              <a:tr h="682878">
                <a:tc>
                  <a:txBody>
                    <a:bodyPr/>
                    <a:lstStyle/>
                    <a:p>
                      <a:pPr>
                        <a:lnSpc>
                          <a:spcPct val="110000"/>
                        </a:lnSpc>
                        <a:spcAft>
                          <a:spcPts val="600"/>
                        </a:spcAft>
                      </a:pPr>
                      <a:r>
                        <a:rPr lang="en-CA" sz="1600">
                          <a:effectLst/>
                          <a:latin typeface="+mj-lt"/>
                        </a:rPr>
                        <a:t>LTC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43.325110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-9.037788</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-12.098173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23415799"/>
                  </a:ext>
                </a:extLst>
              </a:tr>
              <a:tr h="682878">
                <a:tc>
                  <a:txBody>
                    <a:bodyPr/>
                    <a:lstStyle/>
                    <a:p>
                      <a:pPr>
                        <a:lnSpc>
                          <a:spcPct val="110000"/>
                        </a:lnSpc>
                        <a:spcAft>
                          <a:spcPts val="600"/>
                        </a:spcAft>
                      </a:pPr>
                      <a:r>
                        <a:rPr lang="en-CA" sz="1600">
                          <a:effectLst/>
                          <a:latin typeface="+mj-lt"/>
                        </a:rPr>
                        <a:t>ADA</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50.234631</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-0.024998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-0.047715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833586165"/>
                  </a:ext>
                </a:extLst>
              </a:tr>
              <a:tr h="682878">
                <a:tc>
                  <a:txBody>
                    <a:bodyPr/>
                    <a:lstStyle/>
                    <a:p>
                      <a:pPr>
                        <a:lnSpc>
                          <a:spcPct val="110000"/>
                        </a:lnSpc>
                        <a:spcAft>
                          <a:spcPts val="600"/>
                        </a:spcAft>
                      </a:pPr>
                      <a:r>
                        <a:rPr lang="en-CA" sz="1600">
                          <a:effectLst/>
                          <a:latin typeface="+mj-lt"/>
                        </a:rPr>
                        <a:t>BNB</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50.275473</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-14.875495</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-21.176928</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98773536"/>
                  </a:ext>
                </a:extLst>
              </a:tr>
              <a:tr h="682878">
                <a:tc>
                  <a:txBody>
                    <a:bodyPr/>
                    <a:lstStyle/>
                    <a:p>
                      <a:pPr>
                        <a:lnSpc>
                          <a:spcPct val="110000"/>
                        </a:lnSpc>
                        <a:spcAft>
                          <a:spcPts val="600"/>
                        </a:spcAft>
                      </a:pPr>
                      <a:r>
                        <a:rPr lang="en-CA" sz="1600">
                          <a:effectLst/>
                          <a:latin typeface="+mj-lt"/>
                        </a:rPr>
                        <a:t>DOGE</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40.619870</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-0.021343</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-0.023876</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151760004"/>
                  </a:ext>
                </a:extLst>
              </a:tr>
              <a:tr h="682878">
                <a:tc>
                  <a:txBody>
                    <a:bodyPr/>
                    <a:lstStyle/>
                    <a:p>
                      <a:pPr>
                        <a:lnSpc>
                          <a:spcPct val="110000"/>
                        </a:lnSpc>
                        <a:spcAft>
                          <a:spcPts val="600"/>
                        </a:spcAft>
                      </a:pPr>
                      <a:r>
                        <a:rPr lang="en-CA" sz="1600">
                          <a:effectLst/>
                          <a:latin typeface="+mj-lt"/>
                        </a:rPr>
                        <a:t>ETH</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52.635585</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-51.093439</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-105.488122</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576966262"/>
                  </a:ext>
                </a:extLst>
              </a:tr>
              <a:tr h="682878">
                <a:tc>
                  <a:txBody>
                    <a:bodyPr/>
                    <a:lstStyle/>
                    <a:p>
                      <a:pPr>
                        <a:lnSpc>
                          <a:spcPct val="110000"/>
                        </a:lnSpc>
                        <a:spcAft>
                          <a:spcPts val="600"/>
                        </a:spcAft>
                      </a:pPr>
                      <a:r>
                        <a:rPr lang="en-CA" sz="1600">
                          <a:effectLst/>
                          <a:latin typeface="+mj-lt"/>
                        </a:rPr>
                        <a:t>BTC</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46.383877</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a:effectLst/>
                          <a:latin typeface="+mj-lt"/>
                        </a:rPr>
                        <a:t>-871.687094</a:t>
                      </a:r>
                      <a:endParaRPr lang="en-CA" sz="1600">
                        <a:effectLst/>
                        <a:latin typeface="+mj-lt"/>
                        <a:ea typeface="Times New Roman" panose="02020603050405020304" pitchFamily="18" charset="0"/>
                        <a:cs typeface="Times New Roman" panose="02020603050405020304" pitchFamily="18" charset="0"/>
                      </a:endParaRPr>
                    </a:p>
                  </a:txBody>
                  <a:tcPr marL="9525" marR="9525" marT="9525" marB="9525" anchor="b"/>
                </a:tc>
                <a:tc>
                  <a:txBody>
                    <a:bodyPr/>
                    <a:lstStyle/>
                    <a:p>
                      <a:pPr algn="ctr">
                        <a:lnSpc>
                          <a:spcPct val="110000"/>
                        </a:lnSpc>
                        <a:spcAft>
                          <a:spcPts val="600"/>
                        </a:spcAft>
                      </a:pPr>
                      <a:r>
                        <a:rPr lang="en-CA" sz="1600" dirty="0">
                          <a:effectLst/>
                          <a:latin typeface="+mj-lt"/>
                        </a:rPr>
                        <a:t>-1130.908270</a:t>
                      </a:r>
                      <a:endParaRPr lang="en-CA" sz="1600" dirty="0">
                        <a:effectLst/>
                        <a:latin typeface="+mj-lt"/>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070033565"/>
                  </a:ext>
                </a:extLst>
              </a:tr>
            </a:tbl>
          </a:graphicData>
        </a:graphic>
      </p:graphicFrame>
    </p:spTree>
    <p:extLst>
      <p:ext uri="{BB962C8B-B14F-4D97-AF65-F5344CB8AC3E}">
        <p14:creationId xmlns:p14="http://schemas.microsoft.com/office/powerpoint/2010/main" val="4040928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Overview of the Data – Investor’s interest</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C1844847-6999-461C-A1A9-A1F5774C63B2}" type="datetime4">
              <a:rPr lang="en-US" smtClean="0"/>
              <a:t>April 13,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8</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sp>
        <p:nvSpPr>
          <p:cNvPr id="8" name="Title 1">
            <a:extLst>
              <a:ext uri="{FF2B5EF4-FFF2-40B4-BE49-F238E27FC236}">
                <a16:creationId xmlns:a16="http://schemas.microsoft.com/office/drawing/2014/main" id="{FC359F41-71BA-06A8-C9CE-EB7E8EAA17D4}"/>
              </a:ext>
            </a:extLst>
          </p:cNvPr>
          <p:cNvSpPr txBox="1">
            <a:spLocks/>
          </p:cNvSpPr>
          <p:nvPr/>
        </p:nvSpPr>
        <p:spPr>
          <a:xfrm>
            <a:off x="340784" y="6085392"/>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dirty="0"/>
              <a:t>Technical Analysis</a:t>
            </a:r>
          </a:p>
        </p:txBody>
      </p:sp>
      <p:graphicFrame>
        <p:nvGraphicFramePr>
          <p:cNvPr id="7" name="Table 6">
            <a:extLst>
              <a:ext uri="{FF2B5EF4-FFF2-40B4-BE49-F238E27FC236}">
                <a16:creationId xmlns:a16="http://schemas.microsoft.com/office/drawing/2014/main" id="{D700CE8D-FE83-47EF-8168-A133CA196DB8}"/>
              </a:ext>
            </a:extLst>
          </p:cNvPr>
          <p:cNvGraphicFramePr>
            <a:graphicFrameLocks noGrp="1"/>
          </p:cNvGraphicFramePr>
          <p:nvPr>
            <p:extLst>
              <p:ext uri="{D42A27DB-BD31-4B8C-83A1-F6EECF244321}">
                <p14:modId xmlns:p14="http://schemas.microsoft.com/office/powerpoint/2010/main" val="3547178291"/>
              </p:ext>
            </p:extLst>
          </p:nvPr>
        </p:nvGraphicFramePr>
        <p:xfrm>
          <a:off x="482908" y="874208"/>
          <a:ext cx="7791080" cy="4961130"/>
        </p:xfrm>
        <a:graphic>
          <a:graphicData uri="http://schemas.openxmlformats.org/drawingml/2006/table">
            <a:tbl>
              <a:tblPr firstRow="1" firstCol="1" bandRow="1">
                <a:tableStyleId>{5C22544A-7EE6-4342-B048-85BDC9FD1C3A}</a:tableStyleId>
              </a:tblPr>
              <a:tblGrid>
                <a:gridCol w="1295736">
                  <a:extLst>
                    <a:ext uri="{9D8B030D-6E8A-4147-A177-3AD203B41FA5}">
                      <a16:colId xmlns:a16="http://schemas.microsoft.com/office/drawing/2014/main" val="4146731234"/>
                    </a:ext>
                  </a:extLst>
                </a:gridCol>
                <a:gridCol w="2716462">
                  <a:extLst>
                    <a:ext uri="{9D8B030D-6E8A-4147-A177-3AD203B41FA5}">
                      <a16:colId xmlns:a16="http://schemas.microsoft.com/office/drawing/2014/main" val="2097970368"/>
                    </a:ext>
                  </a:extLst>
                </a:gridCol>
                <a:gridCol w="3778882">
                  <a:extLst>
                    <a:ext uri="{9D8B030D-6E8A-4147-A177-3AD203B41FA5}">
                      <a16:colId xmlns:a16="http://schemas.microsoft.com/office/drawing/2014/main" val="1673166413"/>
                    </a:ext>
                  </a:extLst>
                </a:gridCol>
              </a:tblGrid>
              <a:tr h="298253">
                <a:tc>
                  <a:txBody>
                    <a:bodyPr/>
                    <a:lstStyle/>
                    <a:p>
                      <a:pPr>
                        <a:lnSpc>
                          <a:spcPct val="110000"/>
                        </a:lnSpc>
                        <a:spcAft>
                          <a:spcPts val="600"/>
                        </a:spcAft>
                      </a:pPr>
                      <a:r>
                        <a:rPr lang="en-CA" sz="1600">
                          <a:effectLst/>
                          <a:latin typeface="+mj-lt"/>
                        </a:rPr>
                        <a:t>Indicator</a:t>
                      </a:r>
                      <a:endParaRPr lang="en-CA" sz="14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600"/>
                        </a:spcAft>
                      </a:pPr>
                      <a:r>
                        <a:rPr lang="en-CA" sz="1600">
                          <a:effectLst/>
                          <a:latin typeface="+mj-lt"/>
                        </a:rPr>
                        <a:t>Description</a:t>
                      </a:r>
                      <a:endParaRPr lang="en-CA" sz="14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600"/>
                        </a:spcAft>
                      </a:pPr>
                      <a:r>
                        <a:rPr lang="en-CA" sz="1400">
                          <a:effectLst/>
                          <a:latin typeface="+mj-lt"/>
                        </a:rPr>
                        <a:t>Interpretation</a:t>
                      </a:r>
                      <a:endParaRPr lang="en-CA" sz="14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45610574"/>
                  </a:ext>
                </a:extLst>
              </a:tr>
              <a:tr h="2661229">
                <a:tc>
                  <a:txBody>
                    <a:bodyPr/>
                    <a:lstStyle/>
                    <a:p>
                      <a:pPr>
                        <a:lnSpc>
                          <a:spcPct val="110000"/>
                        </a:lnSpc>
                        <a:spcAft>
                          <a:spcPts val="600"/>
                        </a:spcAft>
                      </a:pPr>
                      <a:br>
                        <a:rPr lang="en-CA" sz="1350">
                          <a:effectLst/>
                          <a:latin typeface="+mj-lt"/>
                        </a:rPr>
                      </a:br>
                      <a:r>
                        <a:rPr lang="en-CA" sz="1350">
                          <a:effectLst/>
                          <a:latin typeface="+mj-lt"/>
                        </a:rPr>
                        <a:t>Relative Strength Index (RSI)</a:t>
                      </a:r>
                      <a:endParaRPr lang="en-CA" sz="135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600"/>
                        </a:spcAft>
                      </a:pPr>
                      <a:br>
                        <a:rPr lang="en-CA" sz="1350">
                          <a:effectLst/>
                          <a:latin typeface="+mj-lt"/>
                        </a:rPr>
                      </a:br>
                      <a:r>
                        <a:rPr lang="en-CA" sz="1350">
                          <a:effectLst/>
                          <a:latin typeface="+mj-lt"/>
                        </a:rPr>
                        <a:t>(RSI) is a measure that assesses the strength of a security's price action, indicating the level of momentum it has. This metric operates as an oscillator and produces RSI readings that fall within the range of 0 to 100. The RSI value enables traders to identify whether the security is overbought or oversold</a:t>
                      </a:r>
                      <a:endParaRPr lang="en-CA" sz="135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600"/>
                        </a:spcAft>
                      </a:pPr>
                      <a:br>
                        <a:rPr lang="en-CA" sz="1350">
                          <a:effectLst/>
                          <a:latin typeface="+mj-lt"/>
                        </a:rPr>
                      </a:br>
                      <a:r>
                        <a:rPr lang="en-CA" sz="1350">
                          <a:effectLst/>
                          <a:latin typeface="+mj-lt"/>
                        </a:rPr>
                        <a:t>RSI &gt; 70: Overbought condition  </a:t>
                      </a:r>
                      <a:br>
                        <a:rPr lang="en-CA" sz="1350">
                          <a:effectLst/>
                          <a:latin typeface="+mj-lt"/>
                        </a:rPr>
                      </a:br>
                      <a:r>
                        <a:rPr lang="en-CA" sz="1350">
                          <a:effectLst/>
                          <a:latin typeface="+mj-lt"/>
                        </a:rPr>
                        <a:t>RSI &lt; 30: Oversold condition  </a:t>
                      </a:r>
                      <a:br>
                        <a:rPr lang="en-CA" sz="1350">
                          <a:effectLst/>
                          <a:latin typeface="+mj-lt"/>
                        </a:rPr>
                      </a:br>
                      <a:r>
                        <a:rPr lang="en-CA" sz="1350">
                          <a:effectLst/>
                          <a:latin typeface="+mj-lt"/>
                        </a:rPr>
                        <a:t>RSI &gt; 50: Bullish momentum  </a:t>
                      </a:r>
                      <a:br>
                        <a:rPr lang="en-CA" sz="1350">
                          <a:effectLst/>
                          <a:latin typeface="+mj-lt"/>
                        </a:rPr>
                      </a:br>
                      <a:r>
                        <a:rPr lang="en-CA" sz="1350">
                          <a:effectLst/>
                          <a:latin typeface="+mj-lt"/>
                        </a:rPr>
                        <a:t>RSI &lt; 50: Bearish momentum</a:t>
                      </a:r>
                      <a:endParaRPr lang="en-CA" sz="135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70567136"/>
                  </a:ext>
                </a:extLst>
              </a:tr>
              <a:tr h="1098735">
                <a:tc>
                  <a:txBody>
                    <a:bodyPr/>
                    <a:lstStyle/>
                    <a:p>
                      <a:pPr>
                        <a:lnSpc>
                          <a:spcPct val="110000"/>
                        </a:lnSpc>
                        <a:spcAft>
                          <a:spcPts val="600"/>
                        </a:spcAft>
                      </a:pPr>
                      <a:r>
                        <a:rPr lang="en-CA" sz="1350">
                          <a:effectLst/>
                          <a:latin typeface="+mj-lt"/>
                        </a:rPr>
                        <a:t>Moving Average Convergence Divergence (MACD)</a:t>
                      </a:r>
                      <a:endParaRPr lang="en-CA" sz="135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600"/>
                        </a:spcAft>
                      </a:pPr>
                      <a:br>
                        <a:rPr lang="en-CA" sz="1350">
                          <a:effectLst/>
                          <a:latin typeface="+mj-lt"/>
                        </a:rPr>
                      </a:br>
                      <a:r>
                        <a:rPr lang="en-CA" sz="1350">
                          <a:effectLst/>
                          <a:latin typeface="+mj-lt"/>
                        </a:rPr>
                        <a:t>The statement describes the correlation between two moving averages that represent the price of an asset.</a:t>
                      </a:r>
                      <a:endParaRPr lang="en-CA" sz="135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600"/>
                        </a:spcAft>
                      </a:pPr>
                      <a:br>
                        <a:rPr lang="en-CA" sz="1350">
                          <a:effectLst/>
                          <a:latin typeface="+mj-lt"/>
                        </a:rPr>
                      </a:br>
                      <a:r>
                        <a:rPr lang="en-CA" sz="1350">
                          <a:effectLst/>
                          <a:latin typeface="+mj-lt"/>
                        </a:rPr>
                        <a:t>Positive MACD: Bullish momentum  </a:t>
                      </a:r>
                      <a:br>
                        <a:rPr lang="en-CA" sz="1350">
                          <a:effectLst/>
                          <a:latin typeface="+mj-lt"/>
                        </a:rPr>
                      </a:br>
                      <a:r>
                        <a:rPr lang="en-CA" sz="1350">
                          <a:effectLst/>
                          <a:latin typeface="+mj-lt"/>
                        </a:rPr>
                        <a:t>Negative MACD: Bearish momentum</a:t>
                      </a:r>
                      <a:endParaRPr lang="en-CA" sz="135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51993281"/>
                  </a:ext>
                </a:extLst>
              </a:tr>
              <a:tr h="875521">
                <a:tc>
                  <a:txBody>
                    <a:bodyPr/>
                    <a:lstStyle/>
                    <a:p>
                      <a:pPr>
                        <a:lnSpc>
                          <a:spcPct val="110000"/>
                        </a:lnSpc>
                        <a:spcAft>
                          <a:spcPts val="600"/>
                        </a:spcAft>
                      </a:pPr>
                      <a:r>
                        <a:rPr lang="en-CA" sz="1350">
                          <a:effectLst/>
                          <a:latin typeface="+mj-lt"/>
                        </a:rPr>
                        <a:t> </a:t>
                      </a:r>
                    </a:p>
                    <a:p>
                      <a:pPr>
                        <a:lnSpc>
                          <a:spcPct val="110000"/>
                        </a:lnSpc>
                        <a:spcAft>
                          <a:spcPts val="600"/>
                        </a:spcAft>
                      </a:pPr>
                      <a:r>
                        <a:rPr lang="en-CA" sz="1350">
                          <a:effectLst/>
                          <a:latin typeface="+mj-lt"/>
                        </a:rPr>
                        <a:t>MACD Signal</a:t>
                      </a:r>
                      <a:endParaRPr lang="en-CA" sz="135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600"/>
                        </a:spcAft>
                      </a:pPr>
                      <a:br>
                        <a:rPr lang="en-CA" sz="1350">
                          <a:effectLst/>
                          <a:latin typeface="+mj-lt"/>
                        </a:rPr>
                      </a:br>
                      <a:r>
                        <a:rPr lang="en-CA" sz="1350">
                          <a:effectLst/>
                          <a:latin typeface="+mj-lt"/>
                        </a:rPr>
                        <a:t>Plotted alongside the MACD to generate buy and sell signals.</a:t>
                      </a:r>
                      <a:endParaRPr lang="en-CA" sz="135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600"/>
                        </a:spcAft>
                      </a:pPr>
                      <a:r>
                        <a:rPr lang="en-CA" sz="1350" dirty="0">
                          <a:effectLst/>
                          <a:latin typeface="+mj-lt"/>
                        </a:rPr>
                        <a:t>Cross above MACD signal line: Bullish signal  </a:t>
                      </a:r>
                      <a:br>
                        <a:rPr lang="en-CA" sz="1350" dirty="0">
                          <a:effectLst/>
                          <a:latin typeface="+mj-lt"/>
                        </a:rPr>
                      </a:br>
                      <a:r>
                        <a:rPr lang="en-CA" sz="1350" dirty="0">
                          <a:effectLst/>
                          <a:latin typeface="+mj-lt"/>
                        </a:rPr>
                        <a:t>Cross below MACD signal line: Bearish signal  </a:t>
                      </a:r>
                      <a:br>
                        <a:rPr lang="en-CA" sz="1350" dirty="0">
                          <a:effectLst/>
                          <a:latin typeface="+mj-lt"/>
                        </a:rPr>
                      </a:br>
                      <a:r>
                        <a:rPr lang="en-CA" sz="1350" dirty="0">
                          <a:effectLst/>
                          <a:latin typeface="+mj-lt"/>
                        </a:rPr>
                        <a:t>Distance between MACD and signal line: Trend strength</a:t>
                      </a:r>
                      <a:endParaRPr lang="en-CA" sz="135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37990275"/>
                  </a:ext>
                </a:extLst>
              </a:tr>
            </a:tbl>
          </a:graphicData>
        </a:graphic>
      </p:graphicFrame>
    </p:spTree>
    <p:extLst>
      <p:ext uri="{BB962C8B-B14F-4D97-AF65-F5344CB8AC3E}">
        <p14:creationId xmlns:p14="http://schemas.microsoft.com/office/powerpoint/2010/main" val="198174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481792"/>
          </a:xfrm>
        </p:spPr>
        <p:txBody>
          <a:bodyPr/>
          <a:lstStyle/>
          <a:p>
            <a:r>
              <a:rPr lang="en-US" dirty="0"/>
              <a:t>Overview of the Data – Investor’s interest</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A6632178-3851-4AF7-A86D-8E2AFE02BF17}" type="datetime4">
              <a:rPr lang="en-US" smtClean="0"/>
              <a:t>April 13,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6" name="Picture 5">
            <a:extLst>
              <a:ext uri="{FF2B5EF4-FFF2-40B4-BE49-F238E27FC236}">
                <a16:creationId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47332" y="5807947"/>
            <a:ext cx="1982919" cy="830619"/>
          </a:xfrm>
          <a:prstGeom prst="rect">
            <a:avLst/>
          </a:prstGeom>
        </p:spPr>
      </p:pic>
      <p:pic>
        <p:nvPicPr>
          <p:cNvPr id="7" name="Picture 6">
            <a:extLst>
              <a:ext uri="{FF2B5EF4-FFF2-40B4-BE49-F238E27FC236}">
                <a16:creationId xmlns:a16="http://schemas.microsoft.com/office/drawing/2014/main" id="{E6954FFA-C4CD-87F9-2181-FB5524EE95C8}"/>
              </a:ext>
            </a:extLst>
          </p:cNvPr>
          <p:cNvPicPr>
            <a:picLocks noChangeAspect="1"/>
          </p:cNvPicPr>
          <p:nvPr/>
        </p:nvPicPr>
        <p:blipFill>
          <a:blip r:embed="rId4"/>
          <a:stretch>
            <a:fillRect/>
          </a:stretch>
        </p:blipFill>
        <p:spPr>
          <a:xfrm>
            <a:off x="365567" y="936459"/>
            <a:ext cx="8225773" cy="4871488"/>
          </a:xfrm>
          <a:prstGeom prst="rect">
            <a:avLst/>
          </a:prstGeom>
        </p:spPr>
      </p:pic>
      <p:sp>
        <p:nvSpPr>
          <p:cNvPr id="10" name="Title 1">
            <a:extLst>
              <a:ext uri="{FF2B5EF4-FFF2-40B4-BE49-F238E27FC236}">
                <a16:creationId xmlns:a16="http://schemas.microsoft.com/office/drawing/2014/main" id="{2C0E3048-E6FD-C5FC-8581-C2D37CF092EA}"/>
              </a:ext>
            </a:extLst>
          </p:cNvPr>
          <p:cNvSpPr txBox="1">
            <a:spLocks/>
          </p:cNvSpPr>
          <p:nvPr/>
        </p:nvSpPr>
        <p:spPr>
          <a:xfrm>
            <a:off x="340784" y="6085392"/>
            <a:ext cx="8444818" cy="481792"/>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US" sz="2400" dirty="0"/>
              <a:t>Return &amp; Volatility Analysis</a:t>
            </a:r>
          </a:p>
        </p:txBody>
      </p:sp>
      <p:pic>
        <p:nvPicPr>
          <p:cNvPr id="11" name="Picture 4">
            <a:extLst>
              <a:ext uri="{FF2B5EF4-FFF2-40B4-BE49-F238E27FC236}">
                <a16:creationId xmlns:a16="http://schemas.microsoft.com/office/drawing/2014/main" id="{5E020CAB-650E-EBFC-824A-0E6AFF72AB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4552" y="4533899"/>
            <a:ext cx="599459" cy="476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a:extLst>
              <a:ext uri="{FF2B5EF4-FFF2-40B4-BE49-F238E27FC236}">
                <a16:creationId xmlns:a16="http://schemas.microsoft.com/office/drawing/2014/main" id="{108FE811-383A-FD27-897D-99901DF5B6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0001" y="4383842"/>
            <a:ext cx="1342499" cy="3778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ardano Logo - Free vector graphic on Pixabay">
            <a:extLst>
              <a:ext uri="{FF2B5EF4-FFF2-40B4-BE49-F238E27FC236}">
                <a16:creationId xmlns:a16="http://schemas.microsoft.com/office/drawing/2014/main" id="{1D680550-AD8D-9038-06DE-6E7BD7D82C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8383" y="3065089"/>
            <a:ext cx="1455642" cy="7278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Beginner&amp;#39;s Guide to What is Dogecoin (+ Best Dogecoin Wallet)">
            <a:extLst>
              <a:ext uri="{FF2B5EF4-FFF2-40B4-BE49-F238E27FC236}">
                <a16:creationId xmlns:a16="http://schemas.microsoft.com/office/drawing/2014/main" id="{9EE22B29-3BD8-5BB0-EC2B-6AC9EF62F1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75466" y="1232039"/>
            <a:ext cx="1306062" cy="8810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ethereum | Drupal.org">
            <a:extLst>
              <a:ext uri="{FF2B5EF4-FFF2-40B4-BE49-F238E27FC236}">
                <a16:creationId xmlns:a16="http://schemas.microsoft.com/office/drawing/2014/main" id="{C3493FED-C73C-2485-9A5F-02BE9D9D4CE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4975" y="3656021"/>
            <a:ext cx="1247776" cy="727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Download Binance Logo in SVG Vector or PNG File Format - Logo.wine">
            <a:extLst>
              <a:ext uri="{FF2B5EF4-FFF2-40B4-BE49-F238E27FC236}">
                <a16:creationId xmlns:a16="http://schemas.microsoft.com/office/drawing/2014/main" id="{987E9FBD-7072-ED24-01D3-19866A06B1D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41224" y="1434230"/>
            <a:ext cx="1870794" cy="124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227720"/>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3378</Words>
  <Application>Microsoft Office PowerPoint</Application>
  <PresentationFormat>On-screen Show (4:3)</PresentationFormat>
  <Paragraphs>1001</Paragraphs>
  <Slides>38</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-apple-system</vt:lpstr>
      <vt:lpstr>Arial</vt:lpstr>
      <vt:lpstr>Arial Narrow</vt:lpstr>
      <vt:lpstr>Calibri</vt:lpstr>
      <vt:lpstr>Eurostile BQ</vt:lpstr>
      <vt:lpstr>Rajdhani bold</vt:lpstr>
      <vt:lpstr>Söhne</vt:lpstr>
      <vt:lpstr>Times New Roman</vt:lpstr>
      <vt:lpstr>Twentieth Century</vt:lpstr>
      <vt:lpstr>RyersonUniversity_MasterTemplate v1</vt:lpstr>
      <vt:lpstr>Predicting Cryptocurrency prices Using Machine Learning</vt:lpstr>
      <vt:lpstr>Introduction</vt:lpstr>
      <vt:lpstr>Problem Statement</vt:lpstr>
      <vt:lpstr>PowerPoint Presentation</vt:lpstr>
      <vt:lpstr>Overview of the Data – Historical viewpoint</vt:lpstr>
      <vt:lpstr>Overview of the Data – Investor’s interest</vt:lpstr>
      <vt:lpstr>Overview of the Data – Investor’s interest</vt:lpstr>
      <vt:lpstr>Overview of the Data – Investor’s interest</vt:lpstr>
      <vt:lpstr>Overview of the Data – Investor’s interest</vt:lpstr>
      <vt:lpstr>Exploratory Data Analysis – (EDA)</vt:lpstr>
      <vt:lpstr>Exploratory Data Analysis – (EDA)</vt:lpstr>
      <vt:lpstr>Exploratory Data Analysis – (EDA)</vt:lpstr>
      <vt:lpstr>Exploratory Data Analysis – (EDA)</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Time Series Forecasting</vt:lpstr>
      <vt:lpstr>Conclusion</vt:lpstr>
      <vt:lpstr>Future Work</vt:lpstr>
      <vt:lpstr>References</vt:lpstr>
      <vt:lpstr>“Let it be the beginning of the new Journey.”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2023-04-13T18:24:44Z</dcterms:modified>
</cp:coreProperties>
</file>